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" ContentType="image/tif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9" r:id="rId4"/>
    <p:sldId id="275" r:id="rId5"/>
    <p:sldId id="258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73" r:id="rId14"/>
    <p:sldId id="267" r:id="rId15"/>
    <p:sldId id="274" r:id="rId16"/>
    <p:sldId id="268" r:id="rId17"/>
    <p:sldId id="276" r:id="rId18"/>
    <p:sldId id="269" r:id="rId19"/>
    <p:sldId id="271" r:id="rId20"/>
    <p:sldId id="270" r:id="rId21"/>
    <p:sldId id="272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arsh Vora" initials="HV" lastIdx="1" clrIdx="0">
    <p:extLst>
      <p:ext uri="{19B8F6BF-5375-455C-9EA6-DF929625EA0E}">
        <p15:presenceInfo xmlns:p15="http://schemas.microsoft.com/office/powerpoint/2012/main" userId="a6eb3f6f553551c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936" y="4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FF336-BF39-491B-AEB5-A19E4413FC64}" type="datetimeFigureOut">
              <a:rPr lang="en-US" smtClean="0"/>
              <a:t>4/17/2018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C1135-C6FC-4F29-AC67-5AC8A0F6A6A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49073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FF336-BF39-491B-AEB5-A19E4413FC64}" type="datetimeFigureOut">
              <a:rPr lang="en-US" smtClean="0"/>
              <a:t>4/17/2018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C1135-C6FC-4F29-AC67-5AC8A0F6A6A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99854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FF336-BF39-491B-AEB5-A19E4413FC64}" type="datetimeFigureOut">
              <a:rPr lang="en-US" smtClean="0"/>
              <a:t>4/17/2018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C1135-C6FC-4F29-AC67-5AC8A0F6A6A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8089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FF336-BF39-491B-AEB5-A19E4413FC64}" type="datetimeFigureOut">
              <a:rPr lang="en-US" smtClean="0"/>
              <a:t>4/17/2018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C1135-C6FC-4F29-AC67-5AC8A0F6A6A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24588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FF336-BF39-491B-AEB5-A19E4413FC64}" type="datetimeFigureOut">
              <a:rPr lang="en-US" smtClean="0"/>
              <a:t>4/17/2018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C1135-C6FC-4F29-AC67-5AC8A0F6A6A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31484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FF336-BF39-491B-AEB5-A19E4413FC64}" type="datetimeFigureOut">
              <a:rPr lang="en-US" smtClean="0"/>
              <a:t>4/17/2018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C1135-C6FC-4F29-AC67-5AC8A0F6A6A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15089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FF336-BF39-491B-AEB5-A19E4413FC64}" type="datetimeFigureOut">
              <a:rPr lang="en-US" smtClean="0"/>
              <a:t>4/17/2018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C1135-C6FC-4F29-AC67-5AC8A0F6A6A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39379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FF336-BF39-491B-AEB5-A19E4413FC64}" type="datetimeFigureOut">
              <a:rPr lang="en-US" smtClean="0"/>
              <a:t>4/17/2018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C1135-C6FC-4F29-AC67-5AC8A0F6A6A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33533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FF336-BF39-491B-AEB5-A19E4413FC64}" type="datetimeFigureOut">
              <a:rPr lang="en-US" smtClean="0"/>
              <a:t>4/17/2018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C1135-C6FC-4F29-AC67-5AC8A0F6A6A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83499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FF336-BF39-491B-AEB5-A19E4413FC64}" type="datetimeFigureOut">
              <a:rPr lang="en-US" smtClean="0"/>
              <a:t>4/17/2018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C1135-C6FC-4F29-AC67-5AC8A0F6A6A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61001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FF336-BF39-491B-AEB5-A19E4413FC64}" type="datetimeFigureOut">
              <a:rPr lang="en-US" smtClean="0"/>
              <a:t>4/17/2018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C1135-C6FC-4F29-AC67-5AC8A0F6A6A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087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9FF336-BF39-491B-AEB5-A19E4413FC64}" type="datetimeFigureOut">
              <a:rPr lang="en-US" smtClean="0"/>
              <a:t>4/17/2018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AC1135-C6FC-4F29-AC67-5AC8A0F6A6A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450770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jpg"/><Relationship Id="rId7" Type="http://schemas.openxmlformats.org/officeDocument/2006/relationships/image" Target="../media/image23.png"/><Relationship Id="rId2" Type="http://schemas.openxmlformats.org/officeDocument/2006/relationships/image" Target="../media/image18.t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g"/><Relationship Id="rId5" Type="http://schemas.openxmlformats.org/officeDocument/2006/relationships/image" Target="../media/image21.jpg"/><Relationship Id="rId4" Type="http://schemas.openxmlformats.org/officeDocument/2006/relationships/image" Target="../media/image20.jpg"/><Relationship Id="rId9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jp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jpg"/><Relationship Id="rId5" Type="http://schemas.openxmlformats.org/officeDocument/2006/relationships/image" Target="../media/image32.jpg"/><Relationship Id="rId4" Type="http://schemas.openxmlformats.org/officeDocument/2006/relationships/image" Target="../media/image31.png"/><Relationship Id="rId9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4.png"/><Relationship Id="rId5" Type="http://schemas.openxmlformats.org/officeDocument/2006/relationships/image" Target="../media/image13.tif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8CC87-BAB2-4986-A28D-9CF105C89A1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Precursory Signatures of Brittle Fracture Growth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7063AC-92FB-4A22-A77B-17D4164F682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Harsha Vora</a:t>
            </a:r>
          </a:p>
        </p:txBody>
      </p:sp>
    </p:spTree>
    <p:extLst>
      <p:ext uri="{BB962C8B-B14F-4D97-AF65-F5344CB8AC3E}">
        <p14:creationId xmlns:p14="http://schemas.microsoft.com/office/powerpoint/2010/main" val="14019981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5618B-9334-4B5A-824C-2655C4E1C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 and b-value</a:t>
            </a:r>
          </a:p>
        </p:txBody>
      </p: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A8D88939-E5C0-41C2-8ED4-9DABE04F9D9F}"/>
              </a:ext>
            </a:extLst>
          </p:cNvPr>
          <p:cNvGrpSpPr/>
          <p:nvPr/>
        </p:nvGrpSpPr>
        <p:grpSpPr>
          <a:xfrm>
            <a:off x="4772500" y="2340382"/>
            <a:ext cx="7324250" cy="3954766"/>
            <a:chOff x="553675" y="1296881"/>
            <a:chExt cx="8310925" cy="4487526"/>
          </a:xfrm>
        </p:grpSpPr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F9A2AC34-B191-4BDD-A19A-3FC4E8CE329C}"/>
                </a:ext>
              </a:extLst>
            </p:cNvPr>
            <p:cNvSpPr/>
            <p:nvPr/>
          </p:nvSpPr>
          <p:spPr>
            <a:xfrm>
              <a:off x="564523" y="1296881"/>
              <a:ext cx="6524537" cy="387905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E31D6A14-6D8B-4695-AEB8-DFC6AFA4E51F}"/>
                </a:ext>
              </a:extLst>
            </p:cNvPr>
            <p:cNvSpPr/>
            <p:nvPr/>
          </p:nvSpPr>
          <p:spPr>
            <a:xfrm>
              <a:off x="950057" y="3109273"/>
              <a:ext cx="232795" cy="245378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1B0CB353-B9C3-40DE-BAE4-15F03C04D069}"/>
                </a:ext>
              </a:extLst>
            </p:cNvPr>
            <p:cNvSpPr/>
            <p:nvPr/>
          </p:nvSpPr>
          <p:spPr>
            <a:xfrm>
              <a:off x="1645427" y="2495488"/>
              <a:ext cx="232795" cy="245378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728D031A-9F75-42D1-BFB2-E9B89E45CF4D}"/>
                </a:ext>
              </a:extLst>
            </p:cNvPr>
            <p:cNvSpPr/>
            <p:nvPr/>
          </p:nvSpPr>
          <p:spPr>
            <a:xfrm>
              <a:off x="1624321" y="3667704"/>
              <a:ext cx="232795" cy="245378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62CC3095-0038-4766-8CB4-1E6B412B2F7B}"/>
                </a:ext>
              </a:extLst>
            </p:cNvPr>
            <p:cNvSpPr/>
            <p:nvPr/>
          </p:nvSpPr>
          <p:spPr>
            <a:xfrm>
              <a:off x="2462482" y="2023930"/>
              <a:ext cx="232795" cy="245378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2F1AFD91-DE7C-464C-866D-A524D6EA5456}"/>
                </a:ext>
              </a:extLst>
            </p:cNvPr>
            <p:cNvSpPr/>
            <p:nvPr/>
          </p:nvSpPr>
          <p:spPr>
            <a:xfrm>
              <a:off x="2456929" y="3109272"/>
              <a:ext cx="232795" cy="245378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934A9237-16D4-4648-8697-33982CFE6D31}"/>
                </a:ext>
              </a:extLst>
            </p:cNvPr>
            <p:cNvSpPr/>
            <p:nvPr/>
          </p:nvSpPr>
          <p:spPr>
            <a:xfrm>
              <a:off x="2325034" y="4176140"/>
              <a:ext cx="232795" cy="245378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36F5E720-3269-4A84-AAC5-488B54F0058F}"/>
                </a:ext>
              </a:extLst>
            </p:cNvPr>
            <p:cNvSpPr/>
            <p:nvPr/>
          </p:nvSpPr>
          <p:spPr>
            <a:xfrm>
              <a:off x="6169058" y="1671762"/>
              <a:ext cx="232795" cy="245378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3F80CC21-B9D3-44DD-9D9D-F60B86B829B8}"/>
                </a:ext>
              </a:extLst>
            </p:cNvPr>
            <p:cNvSpPr/>
            <p:nvPr/>
          </p:nvSpPr>
          <p:spPr>
            <a:xfrm>
              <a:off x="7197854" y="1421890"/>
              <a:ext cx="232795" cy="245378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5AFF1D95-A152-4E64-B78E-5E115BA492F3}"/>
                </a:ext>
              </a:extLst>
            </p:cNvPr>
            <p:cNvSpPr/>
            <p:nvPr/>
          </p:nvSpPr>
          <p:spPr>
            <a:xfrm>
              <a:off x="7193658" y="1956689"/>
              <a:ext cx="232795" cy="245378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139" name="Straight Arrow Connector 138">
              <a:extLst>
                <a:ext uri="{FF2B5EF4-FFF2-40B4-BE49-F238E27FC236}">
                  <a16:creationId xmlns:a16="http://schemas.microsoft.com/office/drawing/2014/main" id="{526ABA16-6863-41BA-93C3-934279297655}"/>
                </a:ext>
              </a:extLst>
            </p:cNvPr>
            <p:cNvCxnSpPr>
              <a:cxnSpLocks/>
            </p:cNvCxnSpPr>
            <p:nvPr/>
          </p:nvCxnSpPr>
          <p:spPr>
            <a:xfrm>
              <a:off x="1182849" y="3411524"/>
              <a:ext cx="371212" cy="2561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6FC56E0C-223E-44C9-8590-0A853B0A83A7}"/>
                </a:ext>
              </a:extLst>
            </p:cNvPr>
            <p:cNvSpPr/>
            <p:nvPr/>
          </p:nvSpPr>
          <p:spPr>
            <a:xfrm>
              <a:off x="6597944" y="2065536"/>
              <a:ext cx="232795" cy="245378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79B86E25-DC17-4007-94D2-7C8C9761F645}"/>
                </a:ext>
              </a:extLst>
            </p:cNvPr>
            <p:cNvSpPr/>
            <p:nvPr/>
          </p:nvSpPr>
          <p:spPr>
            <a:xfrm>
              <a:off x="3257029" y="3748174"/>
              <a:ext cx="232795" cy="245378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753DE58F-798B-46A0-A947-469B3728B365}"/>
                </a:ext>
              </a:extLst>
            </p:cNvPr>
            <p:cNvSpPr/>
            <p:nvPr/>
          </p:nvSpPr>
          <p:spPr>
            <a:xfrm>
              <a:off x="7193657" y="3407030"/>
              <a:ext cx="232795" cy="245378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814EF7BE-DA7C-43E1-82AE-F7E228721EFE}"/>
                </a:ext>
              </a:extLst>
            </p:cNvPr>
            <p:cNvSpPr/>
            <p:nvPr/>
          </p:nvSpPr>
          <p:spPr>
            <a:xfrm>
              <a:off x="7193657" y="2491489"/>
              <a:ext cx="232795" cy="245378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DE655BB2-A2EF-4232-A33F-65D24FF63E7E}"/>
                </a:ext>
              </a:extLst>
            </p:cNvPr>
            <p:cNvSpPr txBox="1"/>
            <p:nvPr/>
          </p:nvSpPr>
          <p:spPr>
            <a:xfrm>
              <a:off x="1263214" y="3265090"/>
              <a:ext cx="434648" cy="300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50" dirty="0">
                  <a:latin typeface="HELVETICA" panose="020B0604020202020204" pitchFamily="34" charset="0"/>
                  <a:cs typeface="HELVETICA" panose="020B0604020202020204" pitchFamily="34" charset="0"/>
                </a:rPr>
                <a:t>&lt; r</a:t>
              </a: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28435DE5-FDA6-4AF3-8847-819A445E5BB9}"/>
                </a:ext>
              </a:extLst>
            </p:cNvPr>
            <p:cNvSpPr txBox="1"/>
            <p:nvPr/>
          </p:nvSpPr>
          <p:spPr>
            <a:xfrm>
              <a:off x="7539442" y="1377694"/>
              <a:ext cx="1325158" cy="300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50" dirty="0">
                  <a:latin typeface="HELVETICA" panose="020B0604020202020204" pitchFamily="34" charset="0"/>
                  <a:cs typeface="HELVETICA" panose="020B0604020202020204" pitchFamily="34" charset="0"/>
                </a:rPr>
                <a:t>Strain = 0.01</a:t>
              </a:r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1EAC3FEF-3478-4D87-9FEF-3C23ADD0671C}"/>
                </a:ext>
              </a:extLst>
            </p:cNvPr>
            <p:cNvSpPr txBox="1"/>
            <p:nvPr/>
          </p:nvSpPr>
          <p:spPr>
            <a:xfrm>
              <a:off x="7539442" y="1912645"/>
              <a:ext cx="1325158" cy="300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50" dirty="0">
                  <a:latin typeface="HELVETICA" panose="020B0604020202020204" pitchFamily="34" charset="0"/>
                  <a:cs typeface="HELVETICA" panose="020B0604020202020204" pitchFamily="34" charset="0"/>
                </a:rPr>
                <a:t>Strain = 0.02</a:t>
              </a:r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AC08A871-D101-4008-88D2-D24084DD2078}"/>
                </a:ext>
              </a:extLst>
            </p:cNvPr>
            <p:cNvSpPr txBox="1"/>
            <p:nvPr/>
          </p:nvSpPr>
          <p:spPr>
            <a:xfrm>
              <a:off x="7539442" y="2447668"/>
              <a:ext cx="1325158" cy="300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50" dirty="0">
                  <a:latin typeface="HELVETICA" panose="020B0604020202020204" pitchFamily="34" charset="0"/>
                  <a:cs typeface="HELVETICA" panose="020B0604020202020204" pitchFamily="34" charset="0"/>
                </a:rPr>
                <a:t>Strain = 0.03</a:t>
              </a:r>
            </a:p>
          </p:txBody>
        </p: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B4A79248-7949-41F4-A2FE-928E52941988}"/>
                </a:ext>
              </a:extLst>
            </p:cNvPr>
            <p:cNvSpPr txBox="1"/>
            <p:nvPr/>
          </p:nvSpPr>
          <p:spPr>
            <a:xfrm>
              <a:off x="7539442" y="3350155"/>
              <a:ext cx="1325158" cy="300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50" dirty="0">
                  <a:latin typeface="HELVETICA" panose="020B0604020202020204" pitchFamily="34" charset="0"/>
                  <a:cs typeface="HELVETICA" panose="020B0604020202020204" pitchFamily="34" charset="0"/>
                </a:rPr>
                <a:t>Strain = 0.08</a:t>
              </a:r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D71BB7A5-C1C8-47A0-8EDE-CB9C7E515C15}"/>
                </a:ext>
              </a:extLst>
            </p:cNvPr>
            <p:cNvSpPr/>
            <p:nvPr/>
          </p:nvSpPr>
          <p:spPr>
            <a:xfrm>
              <a:off x="7193656" y="2949259"/>
              <a:ext cx="232795" cy="245378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FA610C2A-4DC9-403C-ACEB-2F2B57FEBA6D}"/>
                </a:ext>
              </a:extLst>
            </p:cNvPr>
            <p:cNvSpPr txBox="1"/>
            <p:nvPr/>
          </p:nvSpPr>
          <p:spPr>
            <a:xfrm>
              <a:off x="7539442" y="2898911"/>
              <a:ext cx="1325158" cy="300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50" dirty="0">
                  <a:latin typeface="HELVETICA" panose="020B0604020202020204" pitchFamily="34" charset="0"/>
                  <a:cs typeface="HELVETICA" panose="020B0604020202020204" pitchFamily="34" charset="0"/>
                </a:rPr>
                <a:t>Strain = 0.07</a:t>
              </a:r>
            </a:p>
          </p:txBody>
        </p: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D62D948A-9A5F-4301-A556-41318E579740}"/>
                </a:ext>
              </a:extLst>
            </p:cNvPr>
            <p:cNvSpPr txBox="1"/>
            <p:nvPr/>
          </p:nvSpPr>
          <p:spPr>
            <a:xfrm>
              <a:off x="553675" y="5276576"/>
              <a:ext cx="2677594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50" dirty="0">
                  <a:latin typeface="HELVETICA" panose="020B0604020202020204" pitchFamily="34" charset="0"/>
                  <a:cs typeface="HELVETICA" panose="020B0604020202020204" pitchFamily="34" charset="0"/>
                </a:rPr>
                <a:t>Spatial limit of r = 0.0012</a:t>
              </a:r>
            </a:p>
            <a:p>
              <a:r>
                <a:rPr lang="en-US" sz="1350" dirty="0">
                  <a:latin typeface="HELVETICA" panose="020B0604020202020204" pitchFamily="34" charset="0"/>
                  <a:cs typeface="HELVETICA" panose="020B0604020202020204" pitchFamily="34" charset="0"/>
                </a:rPr>
                <a:t>Temporal limit of 0.02 Strain</a:t>
              </a:r>
            </a:p>
          </p:txBody>
        </p:sp>
        <p:sp>
          <p:nvSpPr>
            <p:cNvPr id="152" name="Freeform 40">
              <a:extLst>
                <a:ext uri="{FF2B5EF4-FFF2-40B4-BE49-F238E27FC236}">
                  <a16:creationId xmlns:a16="http://schemas.microsoft.com/office/drawing/2014/main" id="{C3DC0A20-0C6D-45F3-96C5-0C34A78957A5}"/>
                </a:ext>
              </a:extLst>
            </p:cNvPr>
            <p:cNvSpPr/>
            <p:nvPr/>
          </p:nvSpPr>
          <p:spPr>
            <a:xfrm>
              <a:off x="739615" y="1852849"/>
              <a:ext cx="2998722" cy="2843140"/>
            </a:xfrm>
            <a:custGeom>
              <a:avLst/>
              <a:gdLst>
                <a:gd name="connsiteX0" fmla="*/ 218054 w 3938814"/>
                <a:gd name="connsiteY0" fmla="*/ 1643428 h 3813345"/>
                <a:gd name="connsiteX1" fmla="*/ 1157621 w 3938814"/>
                <a:gd name="connsiteY1" fmla="*/ 670305 h 3813345"/>
                <a:gd name="connsiteX2" fmla="*/ 2449525 w 3938814"/>
                <a:gd name="connsiteY2" fmla="*/ 7575 h 3813345"/>
                <a:gd name="connsiteX3" fmla="*/ 3447815 w 3938814"/>
                <a:gd name="connsiteY3" fmla="*/ 343134 h 3813345"/>
                <a:gd name="connsiteX4" fmla="*/ 3934377 w 3938814"/>
                <a:gd name="connsiteY4" fmla="*/ 829696 h 3813345"/>
                <a:gd name="connsiteX5" fmla="*/ 3187757 w 3938814"/>
                <a:gd name="connsiteY5" fmla="*/ 1408536 h 3813345"/>
                <a:gd name="connsiteX6" fmla="*/ 2206245 w 3938814"/>
                <a:gd name="connsiteY6" fmla="*/ 913586 h 3813345"/>
                <a:gd name="connsiteX7" fmla="*/ 1182788 w 3938814"/>
                <a:gd name="connsiteY7" fmla="*/ 1811208 h 3813345"/>
                <a:gd name="connsiteX8" fmla="*/ 2122355 w 3938814"/>
                <a:gd name="connsiteY8" fmla="*/ 2532661 h 3813345"/>
                <a:gd name="connsiteX9" fmla="*/ 3280035 w 3938814"/>
                <a:gd name="connsiteY9" fmla="*/ 3346393 h 3813345"/>
                <a:gd name="connsiteX10" fmla="*/ 2415969 w 3938814"/>
                <a:gd name="connsiteY10" fmla="*/ 3757453 h 3813345"/>
                <a:gd name="connsiteX11" fmla="*/ 201276 w 3938814"/>
                <a:gd name="connsiteY11" fmla="*/ 2113211 h 3813345"/>
                <a:gd name="connsiteX12" fmla="*/ 218054 w 3938814"/>
                <a:gd name="connsiteY12" fmla="*/ 1643428 h 3813345"/>
                <a:gd name="connsiteX0" fmla="*/ 218054 w 3938814"/>
                <a:gd name="connsiteY0" fmla="*/ 1643428 h 3786942"/>
                <a:gd name="connsiteX1" fmla="*/ 1157621 w 3938814"/>
                <a:gd name="connsiteY1" fmla="*/ 670305 h 3786942"/>
                <a:gd name="connsiteX2" fmla="*/ 2449525 w 3938814"/>
                <a:gd name="connsiteY2" fmla="*/ 7575 h 3786942"/>
                <a:gd name="connsiteX3" fmla="*/ 3447815 w 3938814"/>
                <a:gd name="connsiteY3" fmla="*/ 343134 h 3786942"/>
                <a:gd name="connsiteX4" fmla="*/ 3934377 w 3938814"/>
                <a:gd name="connsiteY4" fmla="*/ 829696 h 3786942"/>
                <a:gd name="connsiteX5" fmla="*/ 3187757 w 3938814"/>
                <a:gd name="connsiteY5" fmla="*/ 1408536 h 3786942"/>
                <a:gd name="connsiteX6" fmla="*/ 2206245 w 3938814"/>
                <a:gd name="connsiteY6" fmla="*/ 913586 h 3786942"/>
                <a:gd name="connsiteX7" fmla="*/ 1182788 w 3938814"/>
                <a:gd name="connsiteY7" fmla="*/ 1811208 h 3786942"/>
                <a:gd name="connsiteX8" fmla="*/ 2122355 w 3938814"/>
                <a:gd name="connsiteY8" fmla="*/ 2532661 h 3786942"/>
                <a:gd name="connsiteX9" fmla="*/ 2487667 w 3938814"/>
                <a:gd name="connsiteY9" fmla="*/ 2829926 h 3786942"/>
                <a:gd name="connsiteX10" fmla="*/ 2415969 w 3938814"/>
                <a:gd name="connsiteY10" fmla="*/ 3757453 h 3786942"/>
                <a:gd name="connsiteX11" fmla="*/ 201276 w 3938814"/>
                <a:gd name="connsiteY11" fmla="*/ 2113211 h 3786942"/>
                <a:gd name="connsiteX12" fmla="*/ 218054 w 3938814"/>
                <a:gd name="connsiteY12" fmla="*/ 1643428 h 3786942"/>
                <a:gd name="connsiteX0" fmla="*/ 218054 w 3938814"/>
                <a:gd name="connsiteY0" fmla="*/ 1643428 h 3790853"/>
                <a:gd name="connsiteX1" fmla="*/ 1157621 w 3938814"/>
                <a:gd name="connsiteY1" fmla="*/ 670305 h 3790853"/>
                <a:gd name="connsiteX2" fmla="*/ 2449525 w 3938814"/>
                <a:gd name="connsiteY2" fmla="*/ 7575 h 3790853"/>
                <a:gd name="connsiteX3" fmla="*/ 3447815 w 3938814"/>
                <a:gd name="connsiteY3" fmla="*/ 343134 h 3790853"/>
                <a:gd name="connsiteX4" fmla="*/ 3934377 w 3938814"/>
                <a:gd name="connsiteY4" fmla="*/ 829696 h 3790853"/>
                <a:gd name="connsiteX5" fmla="*/ 3187757 w 3938814"/>
                <a:gd name="connsiteY5" fmla="*/ 1408536 h 3790853"/>
                <a:gd name="connsiteX6" fmla="*/ 2206245 w 3938814"/>
                <a:gd name="connsiteY6" fmla="*/ 913586 h 3790853"/>
                <a:gd name="connsiteX7" fmla="*/ 1182788 w 3938814"/>
                <a:gd name="connsiteY7" fmla="*/ 1811208 h 3790853"/>
                <a:gd name="connsiteX8" fmla="*/ 2122355 w 3938814"/>
                <a:gd name="connsiteY8" fmla="*/ 2532661 h 3790853"/>
                <a:gd name="connsiteX9" fmla="*/ 2454304 w 3938814"/>
                <a:gd name="connsiteY9" fmla="*/ 2956926 h 3790853"/>
                <a:gd name="connsiteX10" fmla="*/ 2415969 w 3938814"/>
                <a:gd name="connsiteY10" fmla="*/ 3757453 h 3790853"/>
                <a:gd name="connsiteX11" fmla="*/ 201276 w 3938814"/>
                <a:gd name="connsiteY11" fmla="*/ 2113211 h 3790853"/>
                <a:gd name="connsiteX12" fmla="*/ 218054 w 3938814"/>
                <a:gd name="connsiteY12" fmla="*/ 1643428 h 3790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938814" h="3790853">
                  <a:moveTo>
                    <a:pt x="218054" y="1643428"/>
                  </a:moveTo>
                  <a:cubicBezTo>
                    <a:pt x="377445" y="1402944"/>
                    <a:pt x="785709" y="942947"/>
                    <a:pt x="1157621" y="670305"/>
                  </a:cubicBezTo>
                  <a:cubicBezTo>
                    <a:pt x="1529533" y="397663"/>
                    <a:pt x="2067826" y="62103"/>
                    <a:pt x="2449525" y="7575"/>
                  </a:cubicBezTo>
                  <a:cubicBezTo>
                    <a:pt x="2831224" y="-46953"/>
                    <a:pt x="3200340" y="206114"/>
                    <a:pt x="3447815" y="343134"/>
                  </a:cubicBezTo>
                  <a:cubicBezTo>
                    <a:pt x="3695290" y="480154"/>
                    <a:pt x="3977720" y="652129"/>
                    <a:pt x="3934377" y="829696"/>
                  </a:cubicBezTo>
                  <a:cubicBezTo>
                    <a:pt x="3891034" y="1007263"/>
                    <a:pt x="3475779" y="1394554"/>
                    <a:pt x="3187757" y="1408536"/>
                  </a:cubicBezTo>
                  <a:cubicBezTo>
                    <a:pt x="2899735" y="1422518"/>
                    <a:pt x="2540406" y="846474"/>
                    <a:pt x="2206245" y="913586"/>
                  </a:cubicBezTo>
                  <a:cubicBezTo>
                    <a:pt x="1872084" y="980698"/>
                    <a:pt x="1196770" y="1541362"/>
                    <a:pt x="1182788" y="1811208"/>
                  </a:cubicBezTo>
                  <a:cubicBezTo>
                    <a:pt x="1168806" y="2081054"/>
                    <a:pt x="1910436" y="2341708"/>
                    <a:pt x="2122355" y="2532661"/>
                  </a:cubicBezTo>
                  <a:cubicBezTo>
                    <a:pt x="2334274" y="2723614"/>
                    <a:pt x="2405368" y="2752794"/>
                    <a:pt x="2454304" y="2956926"/>
                  </a:cubicBezTo>
                  <a:cubicBezTo>
                    <a:pt x="2503240" y="3161058"/>
                    <a:pt x="2929096" y="3962983"/>
                    <a:pt x="2415969" y="3757453"/>
                  </a:cubicBezTo>
                  <a:cubicBezTo>
                    <a:pt x="1902843" y="3551923"/>
                    <a:pt x="574586" y="2465548"/>
                    <a:pt x="201276" y="2113211"/>
                  </a:cubicBezTo>
                  <a:cubicBezTo>
                    <a:pt x="-172034" y="1760874"/>
                    <a:pt x="58663" y="1883912"/>
                    <a:pt x="218054" y="1643428"/>
                  </a:cubicBezTo>
                  <a:close/>
                </a:path>
              </a:pathLst>
            </a:custGeom>
            <a:solidFill>
              <a:schemeClr val="accent3">
                <a:alpha val="1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3" name="Freeform 41">
              <a:extLst>
                <a:ext uri="{FF2B5EF4-FFF2-40B4-BE49-F238E27FC236}">
                  <a16:creationId xmlns:a16="http://schemas.microsoft.com/office/drawing/2014/main" id="{174FB0E7-C82A-47AE-8895-6B0AA5140EFE}"/>
                </a:ext>
              </a:extLst>
            </p:cNvPr>
            <p:cNvSpPr/>
            <p:nvPr/>
          </p:nvSpPr>
          <p:spPr>
            <a:xfrm>
              <a:off x="2159095" y="2913942"/>
              <a:ext cx="1583155" cy="1280672"/>
            </a:xfrm>
            <a:custGeom>
              <a:avLst/>
              <a:gdLst>
                <a:gd name="connsiteX0" fmla="*/ 56437 w 2110873"/>
                <a:gd name="connsiteY0" fmla="*/ 68584 h 1707562"/>
                <a:gd name="connsiteX1" fmla="*/ 239317 w 2110873"/>
                <a:gd name="connsiteY1" fmla="*/ 891544 h 1707562"/>
                <a:gd name="connsiteX2" fmla="*/ 1802941 w 2110873"/>
                <a:gd name="connsiteY2" fmla="*/ 1687072 h 1707562"/>
                <a:gd name="connsiteX3" fmla="*/ 2095549 w 2110873"/>
                <a:gd name="connsiteY3" fmla="*/ 1403608 h 1707562"/>
                <a:gd name="connsiteX4" fmla="*/ 1556053 w 2110873"/>
                <a:gd name="connsiteY4" fmla="*/ 662944 h 1707562"/>
                <a:gd name="connsiteX5" fmla="*/ 751381 w 2110873"/>
                <a:gd name="connsiteY5" fmla="*/ 114304 h 1707562"/>
                <a:gd name="connsiteX6" fmla="*/ 56437 w 2110873"/>
                <a:gd name="connsiteY6" fmla="*/ 68584 h 1707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10873" h="1707562">
                  <a:moveTo>
                    <a:pt x="56437" y="68584"/>
                  </a:moveTo>
                  <a:cubicBezTo>
                    <a:pt x="-28907" y="198124"/>
                    <a:pt x="-51767" y="621796"/>
                    <a:pt x="239317" y="891544"/>
                  </a:cubicBezTo>
                  <a:cubicBezTo>
                    <a:pt x="530401" y="1161292"/>
                    <a:pt x="1493569" y="1601728"/>
                    <a:pt x="1802941" y="1687072"/>
                  </a:cubicBezTo>
                  <a:cubicBezTo>
                    <a:pt x="2112313" y="1772416"/>
                    <a:pt x="2136697" y="1574296"/>
                    <a:pt x="2095549" y="1403608"/>
                  </a:cubicBezTo>
                  <a:cubicBezTo>
                    <a:pt x="2054401" y="1232920"/>
                    <a:pt x="1780081" y="877828"/>
                    <a:pt x="1556053" y="662944"/>
                  </a:cubicBezTo>
                  <a:cubicBezTo>
                    <a:pt x="1332025" y="448060"/>
                    <a:pt x="998269" y="213364"/>
                    <a:pt x="751381" y="114304"/>
                  </a:cubicBezTo>
                  <a:cubicBezTo>
                    <a:pt x="504493" y="15244"/>
                    <a:pt x="141781" y="-60956"/>
                    <a:pt x="56437" y="68584"/>
                  </a:cubicBezTo>
                  <a:close/>
                </a:path>
              </a:pathLst>
            </a:custGeom>
            <a:solidFill>
              <a:schemeClr val="bg2">
                <a:alpha val="1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4" name="Freeform 42">
              <a:extLst>
                <a:ext uri="{FF2B5EF4-FFF2-40B4-BE49-F238E27FC236}">
                  <a16:creationId xmlns:a16="http://schemas.microsoft.com/office/drawing/2014/main" id="{A8A6ECE6-7183-4A60-A83A-4CCBB4743A14}"/>
                </a:ext>
              </a:extLst>
            </p:cNvPr>
            <p:cNvSpPr/>
            <p:nvPr/>
          </p:nvSpPr>
          <p:spPr>
            <a:xfrm>
              <a:off x="5917301" y="1441893"/>
              <a:ext cx="1073114" cy="1134488"/>
            </a:xfrm>
            <a:custGeom>
              <a:avLst/>
              <a:gdLst>
                <a:gd name="connsiteX0" fmla="*/ 837843 w 1430819"/>
                <a:gd name="connsiteY0" fmla="*/ 90225 h 1512650"/>
                <a:gd name="connsiteX1" fmla="*/ 1423059 w 1430819"/>
                <a:gd name="connsiteY1" fmla="*/ 1068633 h 1512650"/>
                <a:gd name="connsiteX2" fmla="*/ 1139595 w 1430819"/>
                <a:gd name="connsiteY2" fmla="*/ 1498401 h 1512650"/>
                <a:gd name="connsiteX3" fmla="*/ 654963 w 1430819"/>
                <a:gd name="connsiteY3" fmla="*/ 1324665 h 1512650"/>
                <a:gd name="connsiteX4" fmla="*/ 14883 w 1430819"/>
                <a:gd name="connsiteY4" fmla="*/ 510849 h 1512650"/>
                <a:gd name="connsiteX5" fmla="*/ 252627 w 1430819"/>
                <a:gd name="connsiteY5" fmla="*/ 90225 h 1512650"/>
                <a:gd name="connsiteX6" fmla="*/ 837843 w 1430819"/>
                <a:gd name="connsiteY6" fmla="*/ 90225 h 1512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30819" h="1512650">
                  <a:moveTo>
                    <a:pt x="837843" y="90225"/>
                  </a:moveTo>
                  <a:cubicBezTo>
                    <a:pt x="1032915" y="253293"/>
                    <a:pt x="1372767" y="833937"/>
                    <a:pt x="1423059" y="1068633"/>
                  </a:cubicBezTo>
                  <a:cubicBezTo>
                    <a:pt x="1473351" y="1303329"/>
                    <a:pt x="1267611" y="1455729"/>
                    <a:pt x="1139595" y="1498401"/>
                  </a:cubicBezTo>
                  <a:cubicBezTo>
                    <a:pt x="1011579" y="1541073"/>
                    <a:pt x="842415" y="1489257"/>
                    <a:pt x="654963" y="1324665"/>
                  </a:cubicBezTo>
                  <a:cubicBezTo>
                    <a:pt x="467511" y="1160073"/>
                    <a:pt x="81939" y="716589"/>
                    <a:pt x="14883" y="510849"/>
                  </a:cubicBezTo>
                  <a:cubicBezTo>
                    <a:pt x="-52173" y="305109"/>
                    <a:pt x="121563" y="158805"/>
                    <a:pt x="252627" y="90225"/>
                  </a:cubicBezTo>
                  <a:cubicBezTo>
                    <a:pt x="383691" y="21645"/>
                    <a:pt x="642771" y="-72843"/>
                    <a:pt x="837843" y="90225"/>
                  </a:cubicBezTo>
                  <a:close/>
                </a:path>
              </a:pathLst>
            </a:custGeom>
            <a:solidFill>
              <a:schemeClr val="accent3">
                <a:alpha val="1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10F78161-DFA8-4C88-83E8-0D58E02BC94A}"/>
                </a:ext>
              </a:extLst>
            </p:cNvPr>
            <p:cNvSpPr txBox="1"/>
            <p:nvPr/>
          </p:nvSpPr>
          <p:spPr>
            <a:xfrm>
              <a:off x="3422399" y="1840534"/>
              <a:ext cx="899476" cy="300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50" b="1" dirty="0">
                  <a:latin typeface="HELVETICA" panose="020B0604020202020204" pitchFamily="34" charset="0"/>
                  <a:cs typeface="HELVETICA" panose="020B0604020202020204" pitchFamily="34" charset="0"/>
                </a:rPr>
                <a:t>Event 1</a:t>
              </a:r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CF28A5EA-8942-4AC3-BE24-8320182F6FD8}"/>
                </a:ext>
              </a:extLst>
            </p:cNvPr>
            <p:cNvSpPr txBox="1"/>
            <p:nvPr/>
          </p:nvSpPr>
          <p:spPr>
            <a:xfrm>
              <a:off x="3503834" y="3181017"/>
              <a:ext cx="1060574" cy="3405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50" b="1" dirty="0">
                  <a:latin typeface="HELVETICA" panose="020B0604020202020204" pitchFamily="34" charset="0"/>
                  <a:cs typeface="HELVETICA" panose="020B0604020202020204" pitchFamily="34" charset="0"/>
                </a:rPr>
                <a:t>Event 2</a:t>
              </a:r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B18719C9-8A7B-4590-AC62-1FCF70486ED5}"/>
                </a:ext>
              </a:extLst>
            </p:cNvPr>
            <p:cNvSpPr txBox="1"/>
            <p:nvPr/>
          </p:nvSpPr>
          <p:spPr>
            <a:xfrm>
              <a:off x="6040864" y="2618897"/>
              <a:ext cx="949551" cy="3405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50" b="1" dirty="0">
                  <a:latin typeface="HELVETICA" panose="020B0604020202020204" pitchFamily="34" charset="0"/>
                  <a:cs typeface="HELVETICA" panose="020B0604020202020204" pitchFamily="34" charset="0"/>
                </a:rPr>
                <a:t>Event 3</a:t>
              </a:r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4F6F649E-8A25-4326-A729-2E9CE63F35E2}"/>
                </a:ext>
              </a:extLst>
            </p:cNvPr>
            <p:cNvSpPr/>
            <p:nvPr/>
          </p:nvSpPr>
          <p:spPr>
            <a:xfrm>
              <a:off x="3189607" y="2372799"/>
              <a:ext cx="232795" cy="245378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080494C5-347B-4708-BAE3-32F98B86E283}"/>
                </a:ext>
              </a:extLst>
            </p:cNvPr>
            <p:cNvSpPr txBox="1"/>
            <p:nvPr/>
          </p:nvSpPr>
          <p:spPr>
            <a:xfrm>
              <a:off x="6004427" y="3969826"/>
              <a:ext cx="985989" cy="3405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50" b="1" dirty="0">
                  <a:latin typeface="HELVETICA" panose="020B0604020202020204" pitchFamily="34" charset="0"/>
                  <a:cs typeface="HELVETICA" panose="020B0604020202020204" pitchFamily="34" charset="0"/>
                </a:rPr>
                <a:t>Event 4</a:t>
              </a:r>
            </a:p>
          </p:txBody>
        </p:sp>
        <p:sp>
          <p:nvSpPr>
            <p:cNvPr id="160" name="Freeform 42">
              <a:extLst>
                <a:ext uri="{FF2B5EF4-FFF2-40B4-BE49-F238E27FC236}">
                  <a16:creationId xmlns:a16="http://schemas.microsoft.com/office/drawing/2014/main" id="{503DEEAA-165D-4681-90D8-A1CB64F50487}"/>
                </a:ext>
              </a:extLst>
            </p:cNvPr>
            <p:cNvSpPr/>
            <p:nvPr/>
          </p:nvSpPr>
          <p:spPr>
            <a:xfrm>
              <a:off x="5933765" y="3508432"/>
              <a:ext cx="703378" cy="462762"/>
            </a:xfrm>
            <a:custGeom>
              <a:avLst/>
              <a:gdLst>
                <a:gd name="connsiteX0" fmla="*/ 837843 w 1430819"/>
                <a:gd name="connsiteY0" fmla="*/ 90225 h 1512650"/>
                <a:gd name="connsiteX1" fmla="*/ 1423059 w 1430819"/>
                <a:gd name="connsiteY1" fmla="*/ 1068633 h 1512650"/>
                <a:gd name="connsiteX2" fmla="*/ 1139595 w 1430819"/>
                <a:gd name="connsiteY2" fmla="*/ 1498401 h 1512650"/>
                <a:gd name="connsiteX3" fmla="*/ 654963 w 1430819"/>
                <a:gd name="connsiteY3" fmla="*/ 1324665 h 1512650"/>
                <a:gd name="connsiteX4" fmla="*/ 14883 w 1430819"/>
                <a:gd name="connsiteY4" fmla="*/ 510849 h 1512650"/>
                <a:gd name="connsiteX5" fmla="*/ 252627 w 1430819"/>
                <a:gd name="connsiteY5" fmla="*/ 90225 h 1512650"/>
                <a:gd name="connsiteX6" fmla="*/ 837843 w 1430819"/>
                <a:gd name="connsiteY6" fmla="*/ 90225 h 1512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30819" h="1512650">
                  <a:moveTo>
                    <a:pt x="837843" y="90225"/>
                  </a:moveTo>
                  <a:cubicBezTo>
                    <a:pt x="1032915" y="253293"/>
                    <a:pt x="1372767" y="833937"/>
                    <a:pt x="1423059" y="1068633"/>
                  </a:cubicBezTo>
                  <a:cubicBezTo>
                    <a:pt x="1473351" y="1303329"/>
                    <a:pt x="1267611" y="1455729"/>
                    <a:pt x="1139595" y="1498401"/>
                  </a:cubicBezTo>
                  <a:cubicBezTo>
                    <a:pt x="1011579" y="1541073"/>
                    <a:pt x="842415" y="1489257"/>
                    <a:pt x="654963" y="1324665"/>
                  </a:cubicBezTo>
                  <a:cubicBezTo>
                    <a:pt x="467511" y="1160073"/>
                    <a:pt x="81939" y="716589"/>
                    <a:pt x="14883" y="510849"/>
                  </a:cubicBezTo>
                  <a:cubicBezTo>
                    <a:pt x="-52173" y="305109"/>
                    <a:pt x="121563" y="158805"/>
                    <a:pt x="252627" y="90225"/>
                  </a:cubicBezTo>
                  <a:cubicBezTo>
                    <a:pt x="383691" y="21645"/>
                    <a:pt x="642771" y="-72843"/>
                    <a:pt x="837843" y="90225"/>
                  </a:cubicBezTo>
                  <a:close/>
                </a:path>
              </a:pathLst>
            </a:custGeom>
            <a:solidFill>
              <a:schemeClr val="accent3">
                <a:alpha val="1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2814C176-ADD0-4269-BAFD-DA88C858CAD7}"/>
                </a:ext>
              </a:extLst>
            </p:cNvPr>
            <p:cNvSpPr/>
            <p:nvPr/>
          </p:nvSpPr>
          <p:spPr>
            <a:xfrm>
              <a:off x="6169058" y="3604453"/>
              <a:ext cx="232795" cy="245378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162" name="Straight Arrow Connector 161">
              <a:extLst>
                <a:ext uri="{FF2B5EF4-FFF2-40B4-BE49-F238E27FC236}">
                  <a16:creationId xmlns:a16="http://schemas.microsoft.com/office/drawing/2014/main" id="{3D8A702C-CD94-4436-9180-4E2530DA3B7E}"/>
                </a:ext>
              </a:extLst>
            </p:cNvPr>
            <p:cNvCxnSpPr>
              <a:cxnSpLocks/>
            </p:cNvCxnSpPr>
            <p:nvPr/>
          </p:nvCxnSpPr>
          <p:spPr>
            <a:xfrm>
              <a:off x="1899304" y="3898679"/>
              <a:ext cx="371212" cy="2561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4D2DAB19-CF92-4F1F-BD10-2F2AD22033A6}"/>
                </a:ext>
              </a:extLst>
            </p:cNvPr>
            <p:cNvSpPr txBox="1"/>
            <p:nvPr/>
          </p:nvSpPr>
          <p:spPr>
            <a:xfrm>
              <a:off x="2009610" y="3775865"/>
              <a:ext cx="434648" cy="300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50" dirty="0">
                  <a:latin typeface="HELVETICA" panose="020B0604020202020204" pitchFamily="34" charset="0"/>
                  <a:cs typeface="HELVETICA" panose="020B0604020202020204" pitchFamily="34" charset="0"/>
                </a:rPr>
                <a:t>&lt; r</a:t>
              </a:r>
            </a:p>
          </p:txBody>
        </p:sp>
        <p:cxnSp>
          <p:nvCxnSpPr>
            <p:cNvPr id="164" name="Straight Arrow Connector 163">
              <a:extLst>
                <a:ext uri="{FF2B5EF4-FFF2-40B4-BE49-F238E27FC236}">
                  <a16:creationId xmlns:a16="http://schemas.microsoft.com/office/drawing/2014/main" id="{E6A08755-25F0-42B6-A094-DB48F3C8D1E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97446" y="3991036"/>
              <a:ext cx="659583" cy="252554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81EBB7C8-A1CC-4782-BEF7-718F4A00B669}"/>
                </a:ext>
              </a:extLst>
            </p:cNvPr>
            <p:cNvSpPr txBox="1"/>
            <p:nvPr/>
          </p:nvSpPr>
          <p:spPr>
            <a:xfrm>
              <a:off x="2796620" y="4114293"/>
              <a:ext cx="434648" cy="300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50" dirty="0">
                  <a:latin typeface="HELVETICA" panose="020B0604020202020204" pitchFamily="34" charset="0"/>
                  <a:cs typeface="HELVETICA" panose="020B0604020202020204" pitchFamily="34" charset="0"/>
                </a:rPr>
                <a:t>&lt; r</a:t>
              </a:r>
            </a:p>
          </p:txBody>
        </p:sp>
        <p:cxnSp>
          <p:nvCxnSpPr>
            <p:cNvPr id="166" name="Straight Arrow Connector 165">
              <a:extLst>
                <a:ext uri="{FF2B5EF4-FFF2-40B4-BE49-F238E27FC236}">
                  <a16:creationId xmlns:a16="http://schemas.microsoft.com/office/drawing/2014/main" id="{57DDFD31-F3F6-4858-90C8-1CA51651462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22604" y="3830972"/>
              <a:ext cx="2518259" cy="29502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6A290C7D-CA41-47E0-A7AB-640609C66C96}"/>
                </a:ext>
              </a:extLst>
            </p:cNvPr>
            <p:cNvSpPr txBox="1"/>
            <p:nvPr/>
          </p:nvSpPr>
          <p:spPr>
            <a:xfrm>
              <a:off x="4564407" y="3830972"/>
              <a:ext cx="434648" cy="300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50" dirty="0">
                  <a:latin typeface="HELVETICA" panose="020B0604020202020204" pitchFamily="34" charset="0"/>
                  <a:cs typeface="HELVETICA" panose="020B0604020202020204" pitchFamily="34" charset="0"/>
                </a:rPr>
                <a:t>&gt; r</a:t>
              </a:r>
            </a:p>
          </p:txBody>
        </p:sp>
      </p:grpSp>
      <p:pic>
        <p:nvPicPr>
          <p:cNvPr id="168" name="Picture 167">
            <a:extLst>
              <a:ext uri="{FF2B5EF4-FFF2-40B4-BE49-F238E27FC236}">
                <a16:creationId xmlns:a16="http://schemas.microsoft.com/office/drawing/2014/main" id="{C8738BD0-D6FD-44CA-A3F2-265A7BBA57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0112" y="194996"/>
            <a:ext cx="5243110" cy="1867409"/>
          </a:xfrm>
          <a:prstGeom prst="rect">
            <a:avLst/>
          </a:prstGeom>
        </p:spPr>
      </p:pic>
      <p:sp>
        <p:nvSpPr>
          <p:cNvPr id="169" name="TextBox 168">
            <a:extLst>
              <a:ext uri="{FF2B5EF4-FFF2-40B4-BE49-F238E27FC236}">
                <a16:creationId xmlns:a16="http://schemas.microsoft.com/office/drawing/2014/main" id="{AC241339-2185-41C4-99AC-3471C70E57A4}"/>
              </a:ext>
            </a:extLst>
          </p:cNvPr>
          <p:cNvSpPr txBox="1"/>
          <p:nvPr/>
        </p:nvSpPr>
        <p:spPr>
          <a:xfrm>
            <a:off x="838200" y="0"/>
            <a:ext cx="23656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Methods #3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E6AB42-679F-431C-908D-820CF42E529E}"/>
              </a:ext>
            </a:extLst>
          </p:cNvPr>
          <p:cNvSpPr txBox="1"/>
          <p:nvPr/>
        </p:nvSpPr>
        <p:spPr>
          <a:xfrm>
            <a:off x="342772" y="2292673"/>
            <a:ext cx="421110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Source dimension: 0.0012 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Each crack is assumed to be an expanding shear fracture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Propagates at 0.5*Vs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Vs of sandstone = 1500 m/s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Vs of granite = 3000 m/s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Strain rate: 1.2x10</a:t>
            </a:r>
            <a:r>
              <a:rPr lang="en-US" baseline="30000" dirty="0"/>
              <a:t>-7</a:t>
            </a:r>
            <a:r>
              <a:rPr lang="en-US" dirty="0"/>
              <a:t> m/s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Total axial Strain: 0.103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Event duration is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1.5% of total strain in sandstone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2.5% of strain in granite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69565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821EEBB-15E1-4042-A225-AD6E3DD456EE}"/>
              </a:ext>
            </a:extLst>
          </p:cNvPr>
          <p:cNvSpPr txBox="1"/>
          <p:nvPr/>
        </p:nvSpPr>
        <p:spPr>
          <a:xfrm>
            <a:off x="838200" y="-4207"/>
            <a:ext cx="23656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Methods #3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867ABF5-486F-411A-89EF-710B6F2618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Clustering and b-value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55DA1C80-4502-41B3-AD1D-C2D49BF060B9}"/>
                  </a:ext>
                </a:extLst>
              </p:cNvPr>
              <p:cNvSpPr/>
              <p:nvPr/>
            </p:nvSpPr>
            <p:spPr>
              <a:xfrm>
                <a:off x="829054" y="1595714"/>
                <a:ext cx="2307283" cy="6127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𝑙𝑜𝑔</m:t>
                          </m:r>
                        </m:e>
                        <m: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i="0">
                          <a:latin typeface="Cambria Math" panose="02040503050406030204" pitchFamily="18" charset="0"/>
                        </a:rPr>
                        <m:t>−2.9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55DA1C80-4502-41B3-AD1D-C2D49BF060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054" y="1595714"/>
                <a:ext cx="2307283" cy="6127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CE6A8F89-CD0A-4CEE-8A60-1D592A574F5F}"/>
              </a:ext>
            </a:extLst>
          </p:cNvPr>
          <p:cNvSpPr/>
          <p:nvPr/>
        </p:nvSpPr>
        <p:spPr>
          <a:xfrm>
            <a:off x="829054" y="2275230"/>
            <a:ext cx="23839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>
                <a:latin typeface="Cambria Math" panose="02040503050406030204" pitchFamily="18" charset="0"/>
              </a:rPr>
              <a:t>M</a:t>
            </a:r>
            <a:r>
              <a:rPr lang="en-US" i="1" baseline="-25000" dirty="0">
                <a:latin typeface="Cambria Math" panose="02040503050406030204" pitchFamily="18" charset="0"/>
              </a:rPr>
              <a:t>e</a:t>
            </a:r>
            <a:r>
              <a:rPr lang="en-US" i="1" dirty="0">
                <a:latin typeface="Cambria Math" panose="02040503050406030204" pitchFamily="18" charset="0"/>
              </a:rPr>
              <a:t> = Seismic moment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3071829-09F9-4E42-B509-F9398BF04F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9697" y="1384322"/>
            <a:ext cx="5334744" cy="400105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D1FDB945-902D-4C30-B905-DD4DA424AC8B}"/>
                  </a:ext>
                </a:extLst>
              </p:cNvPr>
              <p:cNvSpPr/>
              <p:nvPr/>
            </p:nvSpPr>
            <p:spPr>
              <a:xfrm>
                <a:off x="838200" y="3016251"/>
                <a:ext cx="5509714" cy="23083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AE events follow power law frequency-magnitude relationship</a:t>
                </a:r>
              </a:p>
              <a:p>
                <a:endParaRPr lang="en-US" i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𝑙𝑜𝑔</m:t>
                          </m:r>
                        </m:fName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𝑏𝑀</m:t>
                          </m:r>
                        </m:e>
                      </m:func>
                    </m:oMath>
                  </m:oMathPara>
                </a14:m>
                <a:endParaRPr lang="en-US" i="1" dirty="0"/>
              </a:p>
              <a:p>
                <a:endParaRPr lang="en-US" dirty="0"/>
              </a:p>
              <a:p>
                <a:r>
                  <a:rPr lang="en-US" i="1" dirty="0"/>
                  <a:t>N</a:t>
                </a:r>
                <a:r>
                  <a:rPr lang="en-US" dirty="0"/>
                  <a:t>= number of earthquakes greater than magnitude M</a:t>
                </a:r>
              </a:p>
              <a:p>
                <a:r>
                  <a:rPr lang="en-US" i="1" dirty="0"/>
                  <a:t>b</a:t>
                </a:r>
                <a:r>
                  <a:rPr lang="en-US" dirty="0"/>
                  <a:t> = slope of frequency magnitude relationship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D1FDB945-902D-4C30-B905-DD4DA424AC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016251"/>
                <a:ext cx="5509714" cy="2308324"/>
              </a:xfrm>
              <a:prstGeom prst="rect">
                <a:avLst/>
              </a:prstGeom>
              <a:blipFill>
                <a:blip r:embed="rId4"/>
                <a:stretch>
                  <a:fillRect l="-997" t="-15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>
            <a:extLst>
              <a:ext uri="{FF2B5EF4-FFF2-40B4-BE49-F238E27FC236}">
                <a16:creationId xmlns:a16="http://schemas.microsoft.com/office/drawing/2014/main" id="{A6AD48B8-D789-41F4-AA26-77FA4EBF6BE0}"/>
              </a:ext>
            </a:extLst>
          </p:cNvPr>
          <p:cNvSpPr/>
          <p:nvPr/>
        </p:nvSpPr>
        <p:spPr>
          <a:xfrm>
            <a:off x="4959470" y="5324575"/>
            <a:ext cx="113653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i="1" dirty="0"/>
              <a:t>(</a:t>
            </a:r>
            <a:r>
              <a:rPr lang="en-US" sz="1200" i="1" dirty="0" err="1"/>
              <a:t>Lockner</a:t>
            </a:r>
            <a:r>
              <a:rPr lang="en-US" sz="1200" i="1" dirty="0"/>
              <a:t>, 1993)</a:t>
            </a:r>
          </a:p>
        </p:txBody>
      </p:sp>
    </p:spTree>
    <p:extLst>
      <p:ext uri="{BB962C8B-B14F-4D97-AF65-F5344CB8AC3E}">
        <p14:creationId xmlns:p14="http://schemas.microsoft.com/office/powerpoint/2010/main" val="28745256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7501608-3481-44EB-999B-0928E0AF4F54}"/>
              </a:ext>
            </a:extLst>
          </p:cNvPr>
          <p:cNvGrpSpPr/>
          <p:nvPr/>
        </p:nvGrpSpPr>
        <p:grpSpPr>
          <a:xfrm>
            <a:off x="838200" y="968967"/>
            <a:ext cx="10678160" cy="4004311"/>
            <a:chOff x="838200" y="968967"/>
            <a:chExt cx="10678160" cy="4004311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43713CAE-3BC6-46B8-B483-593EDAFDBFE4}"/>
                </a:ext>
              </a:extLst>
            </p:cNvPr>
            <p:cNvGrpSpPr/>
            <p:nvPr/>
          </p:nvGrpSpPr>
          <p:grpSpPr>
            <a:xfrm>
              <a:off x="838200" y="968967"/>
              <a:ext cx="10678160" cy="4004311"/>
              <a:chOff x="838944" y="1333500"/>
              <a:chExt cx="10678160" cy="4004311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531DD8CD-EE85-41D9-87A6-F1515C5F39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8944" y="1333500"/>
                <a:ext cx="5334000" cy="4000500"/>
              </a:xfrm>
              <a:prstGeom prst="rect">
                <a:avLst/>
              </a:prstGeom>
            </p:spPr>
          </p:pic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2C382BAB-1940-418A-85E6-F3D5046F30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72944" y="1333500"/>
                <a:ext cx="2672080" cy="2004060"/>
              </a:xfrm>
              <a:prstGeom prst="rect">
                <a:avLst/>
              </a:prstGeom>
            </p:spPr>
          </p:pic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8AD073F5-F0E7-4908-BA01-F7CAC5D425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845024" y="1333500"/>
                <a:ext cx="2672080" cy="2004060"/>
              </a:xfrm>
              <a:prstGeom prst="rect">
                <a:avLst/>
              </a:prstGeom>
            </p:spPr>
          </p:pic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C3B70BC1-F778-4FE9-B222-C429ACDD94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72944" y="3333751"/>
                <a:ext cx="2672080" cy="2004060"/>
              </a:xfrm>
              <a:prstGeom prst="rect">
                <a:avLst/>
              </a:prstGeom>
            </p:spPr>
          </p:pic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2D13053E-DAE8-4E2B-B39B-9FEC62F2FB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845024" y="3333750"/>
                <a:ext cx="2667000" cy="2000250"/>
              </a:xfrm>
              <a:prstGeom prst="rect">
                <a:avLst/>
              </a:prstGeom>
            </p:spPr>
          </p:pic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80FE13E3-A9FB-4F3E-8848-3222002FD824}"/>
                </a:ext>
              </a:extLst>
            </p:cNvPr>
            <p:cNvGrpSpPr/>
            <p:nvPr/>
          </p:nvGrpSpPr>
          <p:grpSpPr>
            <a:xfrm>
              <a:off x="2114184" y="1493023"/>
              <a:ext cx="301686" cy="428055"/>
              <a:chOff x="2114184" y="1493023"/>
              <a:chExt cx="301686" cy="428055"/>
            </a:xfrm>
          </p:grpSpPr>
          <p:sp>
            <p:nvSpPr>
              <p:cNvPr id="3" name="Oval 2">
                <a:extLst>
                  <a:ext uri="{FF2B5EF4-FFF2-40B4-BE49-F238E27FC236}">
                    <a16:creationId xmlns:a16="http://schemas.microsoft.com/office/drawing/2014/main" id="{99817EA8-3A90-40F7-9238-05D7D3A0D7E3}"/>
                  </a:ext>
                </a:extLst>
              </p:cNvPr>
              <p:cNvSpPr/>
              <p:nvPr/>
            </p:nvSpPr>
            <p:spPr>
              <a:xfrm>
                <a:off x="2206305" y="1803633"/>
                <a:ext cx="117445" cy="11744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458B780-0E27-4AE6-8B26-395C9FCC695B}"/>
                  </a:ext>
                </a:extLst>
              </p:cNvPr>
              <p:cNvSpPr txBox="1"/>
              <p:nvPr/>
            </p:nvSpPr>
            <p:spPr>
              <a:xfrm>
                <a:off x="2114184" y="1493023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1</a:t>
                </a:r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18FA3885-D00E-4BDC-9223-FE7CEBDDEF34}"/>
                </a:ext>
              </a:extLst>
            </p:cNvPr>
            <p:cNvGrpSpPr/>
            <p:nvPr/>
          </p:nvGrpSpPr>
          <p:grpSpPr>
            <a:xfrm>
              <a:off x="2777521" y="1148047"/>
              <a:ext cx="301686" cy="428055"/>
              <a:chOff x="2114184" y="1493023"/>
              <a:chExt cx="301686" cy="428055"/>
            </a:xfrm>
          </p:grpSpPr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4706D620-83FE-4B98-9C6A-4ABB5FB03F97}"/>
                  </a:ext>
                </a:extLst>
              </p:cNvPr>
              <p:cNvSpPr/>
              <p:nvPr/>
            </p:nvSpPr>
            <p:spPr>
              <a:xfrm>
                <a:off x="2206305" y="1803633"/>
                <a:ext cx="117445" cy="11744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CD315DC-2EBE-428D-9162-F82441211A7F}"/>
                  </a:ext>
                </a:extLst>
              </p:cNvPr>
              <p:cNvSpPr txBox="1"/>
              <p:nvPr/>
            </p:nvSpPr>
            <p:spPr>
              <a:xfrm>
                <a:off x="2114184" y="1493023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2</a:t>
                </a: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93C4362E-AE36-4FFF-A854-A0676EF8C9C9}"/>
                </a:ext>
              </a:extLst>
            </p:cNvPr>
            <p:cNvGrpSpPr/>
            <p:nvPr/>
          </p:nvGrpSpPr>
          <p:grpSpPr>
            <a:xfrm>
              <a:off x="3691854" y="1799860"/>
              <a:ext cx="301686" cy="428055"/>
              <a:chOff x="2114184" y="1493023"/>
              <a:chExt cx="301686" cy="428055"/>
            </a:xfrm>
          </p:grpSpPr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85B06CE6-7B43-4D61-956B-BC191026392B}"/>
                  </a:ext>
                </a:extLst>
              </p:cNvPr>
              <p:cNvSpPr/>
              <p:nvPr/>
            </p:nvSpPr>
            <p:spPr>
              <a:xfrm>
                <a:off x="2206305" y="1803633"/>
                <a:ext cx="117445" cy="11744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C89FF94-0AFD-4C10-80B9-E653D8EAAD90}"/>
                  </a:ext>
                </a:extLst>
              </p:cNvPr>
              <p:cNvSpPr txBox="1"/>
              <p:nvPr/>
            </p:nvSpPr>
            <p:spPr>
              <a:xfrm>
                <a:off x="2114184" y="1493023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3</a:t>
                </a:r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9A5A3409-AE4E-46C3-9E61-4DBCECB983B4}"/>
                </a:ext>
              </a:extLst>
            </p:cNvPr>
            <p:cNvGrpSpPr/>
            <p:nvPr/>
          </p:nvGrpSpPr>
          <p:grpSpPr>
            <a:xfrm>
              <a:off x="4987587" y="1799860"/>
              <a:ext cx="301686" cy="428055"/>
              <a:chOff x="2114184" y="1493023"/>
              <a:chExt cx="301686" cy="428055"/>
            </a:xfrm>
          </p:grpSpPr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30E27BEE-3EB8-4C14-A19F-EF559EA57F44}"/>
                  </a:ext>
                </a:extLst>
              </p:cNvPr>
              <p:cNvSpPr/>
              <p:nvPr/>
            </p:nvSpPr>
            <p:spPr>
              <a:xfrm>
                <a:off x="2206305" y="1803633"/>
                <a:ext cx="117445" cy="11744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6F0581B-CDEA-45F6-B38F-0348FC00E74C}"/>
                  </a:ext>
                </a:extLst>
              </p:cNvPr>
              <p:cNvSpPr txBox="1"/>
              <p:nvPr/>
            </p:nvSpPr>
            <p:spPr>
              <a:xfrm>
                <a:off x="2114184" y="1493023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4</a:t>
                </a:r>
              </a:p>
            </p:txBody>
          </p:sp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33B631B-D5F7-4A98-9230-4ABC2F3D602A}"/>
                </a:ext>
              </a:extLst>
            </p:cNvPr>
            <p:cNvSpPr txBox="1"/>
            <p:nvPr/>
          </p:nvSpPr>
          <p:spPr>
            <a:xfrm>
              <a:off x="6232165" y="98424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3F62889-0FA6-4638-A94B-130FDACB7A83}"/>
                </a:ext>
              </a:extLst>
            </p:cNvPr>
            <p:cNvSpPr txBox="1"/>
            <p:nvPr/>
          </p:nvSpPr>
          <p:spPr>
            <a:xfrm>
              <a:off x="8903278" y="98424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2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46D7264-4D07-47C8-876E-A606975E8AE6}"/>
                </a:ext>
              </a:extLst>
            </p:cNvPr>
            <p:cNvSpPr txBox="1"/>
            <p:nvPr/>
          </p:nvSpPr>
          <p:spPr>
            <a:xfrm>
              <a:off x="6227547" y="308046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3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4F790E0-0741-4FE5-A026-B5445283EAFC}"/>
                </a:ext>
              </a:extLst>
            </p:cNvPr>
            <p:cNvSpPr txBox="1"/>
            <p:nvPr/>
          </p:nvSpPr>
          <p:spPr>
            <a:xfrm>
              <a:off x="8903278" y="3130722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4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D50FFCC-EFCC-4AF2-ACD1-8830B932EB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Results from Berea Sandstone 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3DFEAC90-A07E-4890-B484-A7411A3789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13174" y="2834805"/>
            <a:ext cx="2452052" cy="312873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E0A4D0A1-6EB0-44A0-B844-BDBABE801176}"/>
              </a:ext>
            </a:extLst>
          </p:cNvPr>
          <p:cNvSpPr/>
          <p:nvPr/>
        </p:nvSpPr>
        <p:spPr>
          <a:xfrm>
            <a:off x="10794000" y="29934"/>
            <a:ext cx="14345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Confining = 10 MPa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E05C4F1-0CD4-4EA9-9E19-54DC3DE20BBE}"/>
              </a:ext>
            </a:extLst>
          </p:cNvPr>
          <p:cNvGrpSpPr/>
          <p:nvPr/>
        </p:nvGrpSpPr>
        <p:grpSpPr>
          <a:xfrm>
            <a:off x="1080769" y="4969468"/>
            <a:ext cx="4815206" cy="1821788"/>
            <a:chOff x="1080769" y="4969468"/>
            <a:chExt cx="4815206" cy="1821788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5AF3102B-18C7-4932-BAFC-B5A95D1E9A3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80769" y="4969468"/>
              <a:ext cx="4815206" cy="1821788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2ECEC7C-4E55-45D1-AF5F-B83269B3A602}"/>
                </a:ext>
              </a:extLst>
            </p:cNvPr>
            <p:cNvSpPr txBox="1"/>
            <p:nvPr/>
          </p:nvSpPr>
          <p:spPr>
            <a:xfrm>
              <a:off x="2265027" y="5265386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D725887B-7488-49B1-8242-9FE316E2F658}"/>
                </a:ext>
              </a:extLst>
            </p:cNvPr>
            <p:cNvSpPr txBox="1"/>
            <p:nvPr/>
          </p:nvSpPr>
          <p:spPr>
            <a:xfrm>
              <a:off x="2985083" y="575376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2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DF72A79-BDE7-460C-982D-EAF89E7F1484}"/>
                </a:ext>
              </a:extLst>
            </p:cNvPr>
            <p:cNvSpPr txBox="1"/>
            <p:nvPr/>
          </p:nvSpPr>
          <p:spPr>
            <a:xfrm>
              <a:off x="3783975" y="5938434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3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A4A5273B-769D-4261-A25B-80C44EEA2939}"/>
                </a:ext>
              </a:extLst>
            </p:cNvPr>
            <p:cNvSpPr txBox="1"/>
            <p:nvPr/>
          </p:nvSpPr>
          <p:spPr>
            <a:xfrm>
              <a:off x="5446613" y="563471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4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1FA75D04-B9C5-41E8-B05D-44611AEA8F60}"/>
              </a:ext>
            </a:extLst>
          </p:cNvPr>
          <p:cNvGrpSpPr/>
          <p:nvPr/>
        </p:nvGrpSpPr>
        <p:grpSpPr>
          <a:xfrm>
            <a:off x="5895976" y="4961670"/>
            <a:ext cx="4808438" cy="1829586"/>
            <a:chOff x="5895976" y="4961670"/>
            <a:chExt cx="4808438" cy="1829586"/>
          </a:xfrm>
        </p:grpSpPr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62D4CA12-DB50-46A6-B571-4708C5BC57E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895976" y="4969467"/>
              <a:ext cx="4808438" cy="1821789"/>
            </a:xfrm>
            <a:prstGeom prst="rect">
              <a:avLst/>
            </a:prstGeom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5790E1B0-B2DA-43A1-8753-6BBF7F220F56}"/>
                </a:ext>
              </a:extLst>
            </p:cNvPr>
            <p:cNvSpPr txBox="1"/>
            <p:nvPr/>
          </p:nvSpPr>
          <p:spPr>
            <a:xfrm>
              <a:off x="7018566" y="4961670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4FD316A0-9510-4F74-BE30-B5A6BDD8E052}"/>
                </a:ext>
              </a:extLst>
            </p:cNvPr>
            <p:cNvSpPr txBox="1"/>
            <p:nvPr/>
          </p:nvSpPr>
          <p:spPr>
            <a:xfrm>
              <a:off x="7730648" y="5265386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2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BFCE2971-7AF6-4D6A-9E42-981BD626F62F}"/>
                </a:ext>
              </a:extLst>
            </p:cNvPr>
            <p:cNvSpPr txBox="1"/>
            <p:nvPr/>
          </p:nvSpPr>
          <p:spPr>
            <a:xfrm>
              <a:off x="8354606" y="532826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3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A37AF885-B1CC-47BC-BA43-CAB5C8161BAF}"/>
                </a:ext>
              </a:extLst>
            </p:cNvPr>
            <p:cNvSpPr txBox="1"/>
            <p:nvPr/>
          </p:nvSpPr>
          <p:spPr>
            <a:xfrm>
              <a:off x="9914383" y="5059322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4</a:t>
              </a:r>
            </a:p>
          </p:txBody>
        </p:sp>
      </p:grpSp>
      <p:sp>
        <p:nvSpPr>
          <p:cNvPr id="9" name="Arrow: Down 8">
            <a:extLst>
              <a:ext uri="{FF2B5EF4-FFF2-40B4-BE49-F238E27FC236}">
                <a16:creationId xmlns:a16="http://schemas.microsoft.com/office/drawing/2014/main" id="{25D23C53-6EA9-4C05-8D28-E21029CCC6AD}"/>
              </a:ext>
            </a:extLst>
          </p:cNvPr>
          <p:cNvSpPr/>
          <p:nvPr/>
        </p:nvSpPr>
        <p:spPr>
          <a:xfrm>
            <a:off x="2253885" y="2060876"/>
            <a:ext cx="265239" cy="467307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Arrow: Down 46">
            <a:extLst>
              <a:ext uri="{FF2B5EF4-FFF2-40B4-BE49-F238E27FC236}">
                <a16:creationId xmlns:a16="http://schemas.microsoft.com/office/drawing/2014/main" id="{54BB8278-D4C6-490D-9E78-D7776AF437B5}"/>
              </a:ext>
            </a:extLst>
          </p:cNvPr>
          <p:cNvSpPr/>
          <p:nvPr/>
        </p:nvSpPr>
        <p:spPr>
          <a:xfrm>
            <a:off x="2711870" y="5286461"/>
            <a:ext cx="265239" cy="467307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Arrow: Down 47">
            <a:extLst>
              <a:ext uri="{FF2B5EF4-FFF2-40B4-BE49-F238E27FC236}">
                <a16:creationId xmlns:a16="http://schemas.microsoft.com/office/drawing/2014/main" id="{38105DB8-4122-4F7B-84BC-5BB60740E49C}"/>
              </a:ext>
            </a:extLst>
          </p:cNvPr>
          <p:cNvSpPr/>
          <p:nvPr/>
        </p:nvSpPr>
        <p:spPr>
          <a:xfrm>
            <a:off x="7480554" y="4616682"/>
            <a:ext cx="265239" cy="467307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125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47" grpId="0" animBg="1"/>
      <p:bldP spid="4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54CF8-3DA1-421D-A1E4-550FB92FB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from Berea Sandstone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2880B8C-DAFA-4BA3-9239-BF04ECB4E4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79459"/>
            <a:ext cx="4648825" cy="244006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2B06F30-A4C1-4FF8-B73E-ACFA00CBF4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819525"/>
            <a:ext cx="4648825" cy="244006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5A9C0D7-9B4C-4B99-8D21-81CADB7B73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7025" y="1379459"/>
            <a:ext cx="4653360" cy="244006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73A70FA-F923-4477-8FF1-1BF3E10E29C2}"/>
              </a:ext>
            </a:extLst>
          </p:cNvPr>
          <p:cNvSpPr txBox="1"/>
          <p:nvPr/>
        </p:nvSpPr>
        <p:spPr>
          <a:xfrm>
            <a:off x="5915025" y="4300894"/>
            <a:ext cx="534062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Thus, as we approach failure in soft rock: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Rapid Increase in  microfracturing, especially shear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Decline in b-values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Decline in D-values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8030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D63878-EF74-4181-AF06-C4EC1E2EDE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41962"/>
            <a:ext cx="10515600" cy="1325563"/>
          </a:xfrm>
        </p:spPr>
        <p:txBody>
          <a:bodyPr/>
          <a:lstStyle/>
          <a:p>
            <a:r>
              <a:rPr lang="en-US" dirty="0"/>
              <a:t>Results from Lac du Bonnet Granite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F89417C-8938-4220-A99A-48897DA72E0B}"/>
              </a:ext>
            </a:extLst>
          </p:cNvPr>
          <p:cNvGrpSpPr/>
          <p:nvPr/>
        </p:nvGrpSpPr>
        <p:grpSpPr>
          <a:xfrm>
            <a:off x="838200" y="4863125"/>
            <a:ext cx="5191125" cy="1994875"/>
            <a:chOff x="838200" y="4863125"/>
            <a:chExt cx="5191125" cy="1994875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965E87E3-AB7D-4A1B-AC59-F7F682782D1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8200" y="4863125"/>
              <a:ext cx="5191125" cy="1994875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DD02F95-39BC-46D2-B46F-39CF6FC6DA5A}"/>
                </a:ext>
              </a:extLst>
            </p:cNvPr>
            <p:cNvSpPr txBox="1"/>
            <p:nvPr/>
          </p:nvSpPr>
          <p:spPr>
            <a:xfrm>
              <a:off x="5518748" y="556687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4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88DE9BF-32DF-4ED7-B31B-84437B7FA79D}"/>
                </a:ext>
              </a:extLst>
            </p:cNvPr>
            <p:cNvSpPr txBox="1"/>
            <p:nvPr/>
          </p:nvSpPr>
          <p:spPr>
            <a:xfrm>
              <a:off x="2659850" y="5690124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3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A902E9F-CF54-4999-B2E6-5BE67A838754}"/>
                </a:ext>
              </a:extLst>
            </p:cNvPr>
            <p:cNvSpPr txBox="1"/>
            <p:nvPr/>
          </p:nvSpPr>
          <p:spPr>
            <a:xfrm>
              <a:off x="2008526" y="550545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2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E5D51F2-3F74-4635-B876-E81CEB05D33E}"/>
                </a:ext>
              </a:extLst>
            </p:cNvPr>
            <p:cNvSpPr txBox="1"/>
            <p:nvPr/>
          </p:nvSpPr>
          <p:spPr>
            <a:xfrm>
              <a:off x="1662958" y="5024967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1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D725E00A-C8D2-4874-B042-8D621185E69E}"/>
              </a:ext>
            </a:extLst>
          </p:cNvPr>
          <p:cNvGrpSpPr/>
          <p:nvPr/>
        </p:nvGrpSpPr>
        <p:grpSpPr>
          <a:xfrm>
            <a:off x="6029325" y="4863124"/>
            <a:ext cx="5180004" cy="1994876"/>
            <a:chOff x="6029325" y="4863124"/>
            <a:chExt cx="5180004" cy="1994876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85D38467-1FAC-4234-82BC-AD00A8ECFB4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29325" y="4863124"/>
              <a:ext cx="5180004" cy="1994876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EF24FBB-E84D-46C7-A627-C748676CECAC}"/>
                </a:ext>
              </a:extLst>
            </p:cNvPr>
            <p:cNvSpPr txBox="1"/>
            <p:nvPr/>
          </p:nvSpPr>
          <p:spPr>
            <a:xfrm>
              <a:off x="10785824" y="5106550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4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02F9629-5729-4A02-85E8-1FA01C63CFD1}"/>
                </a:ext>
              </a:extLst>
            </p:cNvPr>
            <p:cNvSpPr txBox="1"/>
            <p:nvPr/>
          </p:nvSpPr>
          <p:spPr>
            <a:xfrm>
              <a:off x="7673810" y="5093546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3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B25AD3A-FCA5-42E5-881D-06AA2C9AB9BD}"/>
                </a:ext>
              </a:extLst>
            </p:cNvPr>
            <p:cNvSpPr txBox="1"/>
            <p:nvPr/>
          </p:nvSpPr>
          <p:spPr>
            <a:xfrm>
              <a:off x="6956013" y="5093546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2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F9A4F64-361D-4B01-AE13-A572D82DDBC2}"/>
                </a:ext>
              </a:extLst>
            </p:cNvPr>
            <p:cNvSpPr txBox="1"/>
            <p:nvPr/>
          </p:nvSpPr>
          <p:spPr>
            <a:xfrm>
              <a:off x="6596279" y="4921884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1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3B8E8B8C-3601-4971-BCC1-DA6800396EB5}"/>
              </a:ext>
            </a:extLst>
          </p:cNvPr>
          <p:cNvGrpSpPr/>
          <p:nvPr/>
        </p:nvGrpSpPr>
        <p:grpSpPr>
          <a:xfrm>
            <a:off x="838200" y="706573"/>
            <a:ext cx="10881706" cy="4159729"/>
            <a:chOff x="838200" y="706573"/>
            <a:chExt cx="10881706" cy="4159729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BF2408D-2E17-446A-B628-940531F120C0}"/>
                </a:ext>
              </a:extLst>
            </p:cNvPr>
            <p:cNvGrpSpPr/>
            <p:nvPr/>
          </p:nvGrpSpPr>
          <p:grpSpPr>
            <a:xfrm>
              <a:off x="838200" y="706573"/>
              <a:ext cx="10881706" cy="4159729"/>
              <a:chOff x="838200" y="706573"/>
              <a:chExt cx="10881706" cy="4159729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C14A765E-480F-43A5-AB55-A27196E464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8200" y="862068"/>
                <a:ext cx="5334744" cy="4001058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49D63542-68B3-492C-AF4C-6B4184B796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72945" y="707732"/>
                <a:ext cx="2773480" cy="2080110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AFAC1045-B9E5-4814-9826-4B70A84A4E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946426" y="706573"/>
                <a:ext cx="2772824" cy="2079618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DBB0A6BD-73BC-43A2-9D7E-62B59D90E3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72945" y="2786191"/>
                <a:ext cx="2773480" cy="2080110"/>
              </a:xfrm>
              <a:prstGeom prst="rect">
                <a:avLst/>
              </a:prstGeom>
            </p:spPr>
          </p:pic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E371F549-7359-4893-96E3-5A6490A42C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946426" y="2786192"/>
                <a:ext cx="2773480" cy="2080110"/>
              </a:xfrm>
              <a:prstGeom prst="rect">
                <a:avLst/>
              </a:prstGeom>
            </p:spPr>
          </p:pic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26902AF0-AD4E-44E3-BA3C-7F7A9C6C401E}"/>
                  </a:ext>
                </a:extLst>
              </p:cNvPr>
              <p:cNvGrpSpPr/>
              <p:nvPr/>
            </p:nvGrpSpPr>
            <p:grpSpPr>
              <a:xfrm>
                <a:off x="2567729" y="1759576"/>
                <a:ext cx="301686" cy="428055"/>
                <a:chOff x="2567729" y="1759576"/>
                <a:chExt cx="301686" cy="428055"/>
              </a:xfrm>
            </p:grpSpPr>
            <p:sp>
              <p:nvSpPr>
                <p:cNvPr id="10" name="Oval 9">
                  <a:extLst>
                    <a:ext uri="{FF2B5EF4-FFF2-40B4-BE49-F238E27FC236}">
                      <a16:creationId xmlns:a16="http://schemas.microsoft.com/office/drawing/2014/main" id="{1658DAAB-396A-45F1-BCC3-B945B360206D}"/>
                    </a:ext>
                  </a:extLst>
                </p:cNvPr>
                <p:cNvSpPr/>
                <p:nvPr/>
              </p:nvSpPr>
              <p:spPr>
                <a:xfrm>
                  <a:off x="2659850" y="2070186"/>
                  <a:ext cx="117445" cy="117445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44FD0BC8-5233-4E9F-AAEE-A1FC412F586D}"/>
                    </a:ext>
                  </a:extLst>
                </p:cNvPr>
                <p:cNvSpPr txBox="1"/>
                <p:nvPr/>
              </p:nvSpPr>
              <p:spPr>
                <a:xfrm>
                  <a:off x="2567729" y="1759576"/>
                  <a:ext cx="30168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solidFill>
                        <a:schemeClr val="bg1"/>
                      </a:solidFill>
                    </a:rPr>
                    <a:t>3</a:t>
                  </a:r>
                </a:p>
              </p:txBody>
            </p:sp>
          </p:grp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D30FB864-911B-4363-A3F8-6781CEDEB6C2}"/>
                  </a:ext>
                </a:extLst>
              </p:cNvPr>
              <p:cNvGrpSpPr/>
              <p:nvPr/>
            </p:nvGrpSpPr>
            <p:grpSpPr>
              <a:xfrm>
                <a:off x="4993545" y="1867010"/>
                <a:ext cx="301686" cy="428055"/>
                <a:chOff x="2567729" y="1759576"/>
                <a:chExt cx="301686" cy="428055"/>
              </a:xfrm>
            </p:grpSpPr>
            <p:sp>
              <p:nvSpPr>
                <p:cNvPr id="15" name="Oval 14">
                  <a:extLst>
                    <a:ext uri="{FF2B5EF4-FFF2-40B4-BE49-F238E27FC236}">
                      <a16:creationId xmlns:a16="http://schemas.microsoft.com/office/drawing/2014/main" id="{69C9756F-0C96-4CDC-85CB-EA534AE89DB8}"/>
                    </a:ext>
                  </a:extLst>
                </p:cNvPr>
                <p:cNvSpPr/>
                <p:nvPr/>
              </p:nvSpPr>
              <p:spPr>
                <a:xfrm>
                  <a:off x="2659850" y="2070186"/>
                  <a:ext cx="117445" cy="117445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34781043-F6A0-46EE-82FC-C86A50D3853D}"/>
                    </a:ext>
                  </a:extLst>
                </p:cNvPr>
                <p:cNvSpPr txBox="1"/>
                <p:nvPr/>
              </p:nvSpPr>
              <p:spPr>
                <a:xfrm>
                  <a:off x="2567729" y="1759576"/>
                  <a:ext cx="30168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solidFill>
                        <a:schemeClr val="bg1"/>
                      </a:solidFill>
                    </a:rPr>
                    <a:t>4</a:t>
                  </a:r>
                </a:p>
              </p:txBody>
            </p:sp>
          </p:grp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7C1AB8C7-3B92-4F71-B261-9A6359AD42A7}"/>
                  </a:ext>
                </a:extLst>
              </p:cNvPr>
              <p:cNvGrpSpPr/>
              <p:nvPr/>
            </p:nvGrpSpPr>
            <p:grpSpPr>
              <a:xfrm>
                <a:off x="1570837" y="1207561"/>
                <a:ext cx="301686" cy="428055"/>
                <a:chOff x="2567729" y="1759576"/>
                <a:chExt cx="301686" cy="428055"/>
              </a:xfrm>
            </p:grpSpPr>
            <p:sp>
              <p:nvSpPr>
                <p:cNvPr id="18" name="Oval 17">
                  <a:extLst>
                    <a:ext uri="{FF2B5EF4-FFF2-40B4-BE49-F238E27FC236}">
                      <a16:creationId xmlns:a16="http://schemas.microsoft.com/office/drawing/2014/main" id="{4BC1394C-1A40-4769-AAB4-D95C45F8E858}"/>
                    </a:ext>
                  </a:extLst>
                </p:cNvPr>
                <p:cNvSpPr/>
                <p:nvPr/>
              </p:nvSpPr>
              <p:spPr>
                <a:xfrm>
                  <a:off x="2659850" y="2070186"/>
                  <a:ext cx="117445" cy="117445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AB3341CD-1450-423B-B0CC-8BD5212334EB}"/>
                    </a:ext>
                  </a:extLst>
                </p:cNvPr>
                <p:cNvSpPr txBox="1"/>
                <p:nvPr/>
              </p:nvSpPr>
              <p:spPr>
                <a:xfrm>
                  <a:off x="2567729" y="1759576"/>
                  <a:ext cx="30168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solidFill>
                        <a:schemeClr val="bg1"/>
                      </a:solidFill>
                    </a:rPr>
                    <a:t>1</a:t>
                  </a:r>
                </a:p>
              </p:txBody>
            </p:sp>
          </p:grp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CFB92AEB-B5A7-4634-9790-146C9BF7B491}"/>
                  </a:ext>
                </a:extLst>
              </p:cNvPr>
              <p:cNvGrpSpPr/>
              <p:nvPr/>
            </p:nvGrpSpPr>
            <p:grpSpPr>
              <a:xfrm>
                <a:off x="1872523" y="1023909"/>
                <a:ext cx="301686" cy="428055"/>
                <a:chOff x="2567729" y="1759576"/>
                <a:chExt cx="301686" cy="428055"/>
              </a:xfrm>
            </p:grpSpPr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10C36D63-1D0D-409F-80B7-809FB3E3A516}"/>
                    </a:ext>
                  </a:extLst>
                </p:cNvPr>
                <p:cNvSpPr/>
                <p:nvPr/>
              </p:nvSpPr>
              <p:spPr>
                <a:xfrm>
                  <a:off x="2659850" y="2070186"/>
                  <a:ext cx="117445" cy="117445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CD137C6B-827C-4DA2-8999-F23E4E956BE5}"/>
                    </a:ext>
                  </a:extLst>
                </p:cNvPr>
                <p:cNvSpPr txBox="1"/>
                <p:nvPr/>
              </p:nvSpPr>
              <p:spPr>
                <a:xfrm>
                  <a:off x="2567729" y="1759576"/>
                  <a:ext cx="30168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solidFill>
                        <a:schemeClr val="bg1"/>
                      </a:solidFill>
                    </a:rPr>
                    <a:t>2</a:t>
                  </a:r>
                </a:p>
              </p:txBody>
            </p:sp>
          </p:grp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B7A6AEB-8915-4E52-A49B-11F2D0A941ED}"/>
                  </a:ext>
                </a:extLst>
              </p:cNvPr>
              <p:cNvSpPr txBox="1"/>
              <p:nvPr/>
            </p:nvSpPr>
            <p:spPr>
              <a:xfrm>
                <a:off x="8946425" y="2789551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4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6ED4C0B-21E2-4A13-B3EF-353D0F0900A3}"/>
                  </a:ext>
                </a:extLst>
              </p:cNvPr>
              <p:cNvSpPr txBox="1"/>
              <p:nvPr/>
            </p:nvSpPr>
            <p:spPr>
              <a:xfrm>
                <a:off x="6172289" y="2789551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3</a:t>
                </a: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D35480A-9766-4DFE-92CF-E4223CC21157}"/>
                  </a:ext>
                </a:extLst>
              </p:cNvPr>
              <p:cNvSpPr txBox="1"/>
              <p:nvPr/>
            </p:nvSpPr>
            <p:spPr>
              <a:xfrm>
                <a:off x="8946425" y="714270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2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A4DAEDB-1D31-4748-A82E-3D9D2A7D0550}"/>
                  </a:ext>
                </a:extLst>
              </p:cNvPr>
              <p:cNvSpPr txBox="1"/>
              <p:nvPr/>
            </p:nvSpPr>
            <p:spPr>
              <a:xfrm>
                <a:off x="6172289" y="714270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1</a:t>
                </a:r>
              </a:p>
            </p:txBody>
          </p:sp>
        </p:grp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AF0F1C41-5DF6-4583-A734-348654226E8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673810" y="2479856"/>
              <a:ext cx="2452052" cy="312873"/>
            </a:xfrm>
            <a:prstGeom prst="rect">
              <a:avLst/>
            </a:prstGeom>
          </p:spPr>
        </p:pic>
      </p:grpSp>
      <p:sp>
        <p:nvSpPr>
          <p:cNvPr id="39" name="Arrow: Down 38">
            <a:extLst>
              <a:ext uri="{FF2B5EF4-FFF2-40B4-BE49-F238E27FC236}">
                <a16:creationId xmlns:a16="http://schemas.microsoft.com/office/drawing/2014/main" id="{E217A076-5789-40E1-8667-F469A1AD89DA}"/>
              </a:ext>
            </a:extLst>
          </p:cNvPr>
          <p:cNvSpPr/>
          <p:nvPr/>
        </p:nvSpPr>
        <p:spPr>
          <a:xfrm>
            <a:off x="1699405" y="1953977"/>
            <a:ext cx="265239" cy="467307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Arrow: Down 39">
            <a:extLst>
              <a:ext uri="{FF2B5EF4-FFF2-40B4-BE49-F238E27FC236}">
                <a16:creationId xmlns:a16="http://schemas.microsoft.com/office/drawing/2014/main" id="{9A8C1BC0-9711-4885-8A8A-1E892D4C264D}"/>
              </a:ext>
            </a:extLst>
          </p:cNvPr>
          <p:cNvSpPr/>
          <p:nvPr/>
        </p:nvSpPr>
        <p:spPr>
          <a:xfrm>
            <a:off x="1898054" y="5079399"/>
            <a:ext cx="265239" cy="467307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Arrow: Down 40">
            <a:extLst>
              <a:ext uri="{FF2B5EF4-FFF2-40B4-BE49-F238E27FC236}">
                <a16:creationId xmlns:a16="http://schemas.microsoft.com/office/drawing/2014/main" id="{52CCF139-A88F-4E44-974B-CBF3AE85831B}"/>
              </a:ext>
            </a:extLst>
          </p:cNvPr>
          <p:cNvSpPr/>
          <p:nvPr/>
        </p:nvSpPr>
        <p:spPr>
          <a:xfrm>
            <a:off x="6859841" y="4660439"/>
            <a:ext cx="265239" cy="467307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966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0" grpId="0" animBg="1"/>
      <p:bldP spid="4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B2519-6299-4244-B912-1A1B08C186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Results from Lac du Bonnet Granite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45B8011-2B0A-42A3-AC54-38FCB3E84B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064306"/>
            <a:ext cx="5193573" cy="28110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9BC3176-198A-40D3-9EAA-B9FEBD686E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875314"/>
            <a:ext cx="5193573" cy="281383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82FD31D-12BD-4B57-9709-BDBDCC7937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1773" y="1064306"/>
            <a:ext cx="5167449" cy="281100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C8DE653-0C0F-4761-919B-65A69F1BAAD8}"/>
              </a:ext>
            </a:extLst>
          </p:cNvPr>
          <p:cNvSpPr txBox="1"/>
          <p:nvPr/>
        </p:nvSpPr>
        <p:spPr>
          <a:xfrm>
            <a:off x="6277882" y="4344436"/>
            <a:ext cx="534062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Thus, as we approach failure in hard rock: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Rapid Increase in  microfracturing, especially shear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Decline in b-values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Decline in D-values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8988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0A10B8-7F6F-4695-9B8E-21ECA6134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Validation from laboratory experiments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594522-5D5C-417B-8DA6-581D5D5389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558" y="1379311"/>
            <a:ext cx="3552825" cy="447675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BC7F7D6-C6AF-49A9-AFF7-4D9C1F3DF596}"/>
              </a:ext>
            </a:extLst>
          </p:cNvPr>
          <p:cNvSpPr/>
          <p:nvPr/>
        </p:nvSpPr>
        <p:spPr>
          <a:xfrm>
            <a:off x="2153425" y="5856061"/>
            <a:ext cx="162595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i="1" dirty="0"/>
              <a:t>Rao and Lakshmi, 2005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0D13C99-F0BF-4C44-B0B9-A78BA682AB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7383" y="3610548"/>
            <a:ext cx="7574417" cy="22455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FE4286E-A4ED-4100-A091-B9A47E0C9D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7862" y="1374467"/>
            <a:ext cx="3737334" cy="203154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10C581C-92C4-40AC-9417-FAE3EA7720A4}"/>
              </a:ext>
            </a:extLst>
          </p:cNvPr>
          <p:cNvSpPr/>
          <p:nvPr/>
        </p:nvSpPr>
        <p:spPr>
          <a:xfrm>
            <a:off x="10769065" y="5864092"/>
            <a:ext cx="109273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i="1" dirty="0"/>
              <a:t>Lei et al., 2004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BF1E57A-64F1-4E51-B499-EB3DD2D2A4FF}"/>
              </a:ext>
            </a:extLst>
          </p:cNvPr>
          <p:cNvSpPr/>
          <p:nvPr/>
        </p:nvSpPr>
        <p:spPr>
          <a:xfrm>
            <a:off x="10818245" y="3378713"/>
            <a:ext cx="104355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i="1" dirty="0"/>
              <a:t>Lockner, 1993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9C81386-150C-4A79-8E73-BDDACF4ADD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19315" y="1379311"/>
            <a:ext cx="2162824" cy="202670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3F9BEC7-711E-4954-95E8-022E8B04D342}"/>
              </a:ext>
            </a:extLst>
          </p:cNvPr>
          <p:cNvSpPr txBox="1"/>
          <p:nvPr/>
        </p:nvSpPr>
        <p:spPr>
          <a:xfrm>
            <a:off x="6397818" y="3129014"/>
            <a:ext cx="1154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Amitrano, 2003</a:t>
            </a:r>
          </a:p>
        </p:txBody>
      </p:sp>
    </p:spTree>
    <p:extLst>
      <p:ext uri="{BB962C8B-B14F-4D97-AF65-F5344CB8AC3E}">
        <p14:creationId xmlns:p14="http://schemas.microsoft.com/office/powerpoint/2010/main" val="262234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CF866-74E7-4853-A56C-08F9807425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A mechanistic approach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377F5B-DE49-4A4F-97E2-C5B87F9144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008" y="1194221"/>
            <a:ext cx="3209925" cy="54959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1079FDE-6CEC-4940-8A28-7D01BEE2B7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0418" y="1194221"/>
            <a:ext cx="3228975" cy="41624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7DD02B0-82A9-42D2-81D7-8B4962841E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4667" y="1194221"/>
            <a:ext cx="5019675" cy="24765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8138F40-A66D-42C5-A9DB-92B4C981FBD5}"/>
              </a:ext>
            </a:extLst>
          </p:cNvPr>
          <p:cNvSpPr/>
          <p:nvPr/>
        </p:nvSpPr>
        <p:spPr>
          <a:xfrm>
            <a:off x="4829534" y="5356646"/>
            <a:ext cx="205985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i="1" dirty="0"/>
              <a:t>Horii and Nemat-Nasser, 1985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0A0C6B4-BE2A-4854-960E-07C8F0E30053}"/>
              </a:ext>
            </a:extLst>
          </p:cNvPr>
          <p:cNvSpPr/>
          <p:nvPr/>
        </p:nvSpPr>
        <p:spPr>
          <a:xfrm>
            <a:off x="10870091" y="3665184"/>
            <a:ext cx="124425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i="1" dirty="0"/>
              <a:t>Blenkinsop, 2008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1C04AB-D24F-4BE0-8E0C-26AFC9FF5F68}"/>
              </a:ext>
            </a:extLst>
          </p:cNvPr>
          <p:cNvSpPr txBox="1"/>
          <p:nvPr/>
        </p:nvSpPr>
        <p:spPr>
          <a:xfrm>
            <a:off x="7094667" y="3942183"/>
            <a:ext cx="46475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growth of shear fractures results in: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localization of stress along its tips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Localized growth of tensile microfractures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Clustering, and decreased D-values</a:t>
            </a:r>
          </a:p>
        </p:txBody>
      </p:sp>
    </p:spTree>
    <p:extLst>
      <p:ext uri="{BB962C8B-B14F-4D97-AF65-F5344CB8AC3E}">
        <p14:creationId xmlns:p14="http://schemas.microsoft.com/office/powerpoint/2010/main" val="20446228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6A4C6A-091C-4E9F-9411-E6A6EFCAD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5734"/>
            <a:ext cx="10515600" cy="1325563"/>
          </a:xfrm>
        </p:spPr>
        <p:txBody>
          <a:bodyPr/>
          <a:lstStyle/>
          <a:p>
            <a:r>
              <a:rPr lang="en-US" dirty="0"/>
              <a:t>Summary of Precursory signatures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C2B4D9-EB44-4A29-AE9C-E49EF1181D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coalescence of microfractures into a shear fracture involves:</a:t>
            </a:r>
          </a:p>
          <a:p>
            <a:pPr lvl="1"/>
            <a:r>
              <a:rPr lang="en-US" dirty="0"/>
              <a:t>Increase in microfracturing in shear</a:t>
            </a:r>
          </a:p>
          <a:p>
            <a:pPr lvl="1"/>
            <a:r>
              <a:rPr lang="en-US" dirty="0"/>
              <a:t>Decline in b-values</a:t>
            </a:r>
          </a:p>
          <a:p>
            <a:pPr lvl="1"/>
            <a:r>
              <a:rPr lang="en-US" dirty="0"/>
              <a:t>Decline in D-values </a:t>
            </a:r>
          </a:p>
          <a:p>
            <a:pPr lvl="1"/>
            <a:endParaRPr lang="en-US" dirty="0"/>
          </a:p>
          <a:p>
            <a:r>
              <a:rPr lang="en-US" dirty="0"/>
              <a:t>Hypothesis: The growth of shear fractures results in localization of stress along its tips, and subsequent growth of tensile wing cracks </a:t>
            </a:r>
          </a:p>
        </p:txBody>
      </p:sp>
    </p:spTree>
    <p:extLst>
      <p:ext uri="{BB962C8B-B14F-4D97-AF65-F5344CB8AC3E}">
        <p14:creationId xmlns:p14="http://schemas.microsoft.com/office/powerpoint/2010/main" val="23543055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D3FE7-499E-4112-907A-A5DDD9E52C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b-value and D-value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91A8E1-D27B-4F44-97EC-DD04E8695A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5334744" cy="400105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CD9B550-DDD0-4D2E-883C-374ED9A778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8211" y="1690688"/>
            <a:ext cx="5698279" cy="344795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16F85DE-D87A-47A3-9BCE-54A64A0E8C44}"/>
              </a:ext>
            </a:extLst>
          </p:cNvPr>
          <p:cNvSpPr txBox="1"/>
          <p:nvPr/>
        </p:nvSpPr>
        <p:spPr>
          <a:xfrm>
            <a:off x="838200" y="6056851"/>
            <a:ext cx="102101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relationship between b and D depends on what part of the deformation cycle they are measured</a:t>
            </a:r>
          </a:p>
        </p:txBody>
      </p:sp>
    </p:spTree>
    <p:extLst>
      <p:ext uri="{BB962C8B-B14F-4D97-AF65-F5344CB8AC3E}">
        <p14:creationId xmlns:p14="http://schemas.microsoft.com/office/powerpoint/2010/main" val="40859078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07BBA-E42C-4BE2-BBD3-B8D42CF5A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b-value as earthquake precursor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328DCE-46AA-47C0-AA11-E22BBD6467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3364243" cy="361843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6E9D0BE-28B1-4182-A7A4-51E7468B672A}"/>
              </a:ext>
            </a:extLst>
          </p:cNvPr>
          <p:cNvSpPr txBox="1"/>
          <p:nvPr/>
        </p:nvSpPr>
        <p:spPr>
          <a:xfrm>
            <a:off x="838200" y="5309118"/>
            <a:ext cx="11052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 err="1"/>
              <a:t>Suyehiro</a:t>
            </a:r>
            <a:r>
              <a:rPr lang="en-US" sz="1200" i="1" dirty="0"/>
              <a:t>, 1966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E872E45-710D-459D-902C-0F4BC0E820A1}"/>
              </a:ext>
            </a:extLst>
          </p:cNvPr>
          <p:cNvSpPr txBox="1"/>
          <p:nvPr/>
        </p:nvSpPr>
        <p:spPr>
          <a:xfrm>
            <a:off x="838200" y="1321356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Japan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641A18-EBF4-4625-8DB1-CDA8EABA80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9429" y="1703323"/>
            <a:ext cx="3533775" cy="33432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48793FC-1B69-435B-93AB-3525E5EA135F}"/>
              </a:ext>
            </a:extLst>
          </p:cNvPr>
          <p:cNvSpPr txBox="1"/>
          <p:nvPr/>
        </p:nvSpPr>
        <p:spPr>
          <a:xfrm>
            <a:off x="4619429" y="1333991"/>
            <a:ext cx="1098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Indonesia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CE98724-40B9-44C3-B92B-B7FAC8E64C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0190" y="1703323"/>
            <a:ext cx="3181350" cy="31051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0326D1D-E264-418B-B4DF-5014FB644ACF}"/>
              </a:ext>
            </a:extLst>
          </p:cNvPr>
          <p:cNvSpPr txBox="1"/>
          <p:nvPr/>
        </p:nvSpPr>
        <p:spPr>
          <a:xfrm>
            <a:off x="8479763" y="1321356"/>
            <a:ext cx="781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Alaska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129FD4B-915A-4019-8279-A0A763696DCD}"/>
              </a:ext>
            </a:extLst>
          </p:cNvPr>
          <p:cNvSpPr txBox="1"/>
          <p:nvPr/>
        </p:nvSpPr>
        <p:spPr>
          <a:xfrm>
            <a:off x="4619429" y="5046598"/>
            <a:ext cx="14469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 err="1"/>
              <a:t>Nuannin</a:t>
            </a:r>
            <a:r>
              <a:rPr lang="en-US" sz="1200" i="1" dirty="0"/>
              <a:t> et al., 2005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0062AC4-D7EA-4971-82AE-075A3A9A1B4D}"/>
              </a:ext>
            </a:extLst>
          </p:cNvPr>
          <p:cNvSpPr txBox="1"/>
          <p:nvPr/>
        </p:nvSpPr>
        <p:spPr>
          <a:xfrm>
            <a:off x="8570190" y="4788121"/>
            <a:ext cx="13059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Scholz et al., 1973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82A714D-53BF-4843-BD35-4386364A17FA}"/>
              </a:ext>
            </a:extLst>
          </p:cNvPr>
          <p:cNvSpPr txBox="1"/>
          <p:nvPr/>
        </p:nvSpPr>
        <p:spPr>
          <a:xfrm>
            <a:off x="838200" y="6031684"/>
            <a:ext cx="77207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Several earthquake sequences show a decline in b-values prior to the mainshock</a:t>
            </a:r>
          </a:p>
        </p:txBody>
      </p:sp>
    </p:spTree>
    <p:extLst>
      <p:ext uri="{BB962C8B-B14F-4D97-AF65-F5344CB8AC3E}">
        <p14:creationId xmlns:p14="http://schemas.microsoft.com/office/powerpoint/2010/main" val="39805981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A18AA-D531-40DD-A9DD-6EDFB5647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Effect of Confining Pressure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271BB2-AC57-4309-9656-A2D82435ED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771" y="1413957"/>
            <a:ext cx="3146342" cy="23597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898CD40-3816-468B-8582-0EF15B915D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4542" y="1413957"/>
            <a:ext cx="3146343" cy="235975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B82A1FB-781D-420F-8687-5E3183997E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6314" y="1413957"/>
            <a:ext cx="3145229" cy="235892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B3FC932-5434-40E2-ADFE-D29A9EB2AECE}"/>
              </a:ext>
            </a:extLst>
          </p:cNvPr>
          <p:cNvSpPr txBox="1"/>
          <p:nvPr/>
        </p:nvSpPr>
        <p:spPr>
          <a:xfrm>
            <a:off x="10571584" y="6453201"/>
            <a:ext cx="1154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Amitrano, 2003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D94B873-C32C-43DB-B143-F2352D8F15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67057" y="3812342"/>
            <a:ext cx="3004527" cy="291785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C743CA9-421D-4D7A-B330-B33D8F83FAC0}"/>
              </a:ext>
            </a:extLst>
          </p:cNvPr>
          <p:cNvSpPr txBox="1"/>
          <p:nvPr/>
        </p:nvSpPr>
        <p:spPr>
          <a:xfrm>
            <a:off x="402771" y="3772879"/>
            <a:ext cx="1762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Berea Sandstone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058F528-401A-40C4-BFCA-65545E3BD128}"/>
              </a:ext>
            </a:extLst>
          </p:cNvPr>
          <p:cNvSpPr txBox="1"/>
          <p:nvPr/>
        </p:nvSpPr>
        <p:spPr>
          <a:xfrm>
            <a:off x="3984171" y="3772879"/>
            <a:ext cx="2271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Lac du Bonnet Granite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D5EEB3-795B-473F-B539-1C888B4D906C}"/>
              </a:ext>
            </a:extLst>
          </p:cNvPr>
          <p:cNvSpPr txBox="1"/>
          <p:nvPr/>
        </p:nvSpPr>
        <p:spPr>
          <a:xfrm>
            <a:off x="402771" y="4863367"/>
            <a:ext cx="4735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What does this mean for precursory signatures? </a:t>
            </a:r>
          </a:p>
        </p:txBody>
      </p:sp>
    </p:spTree>
    <p:extLst>
      <p:ext uri="{BB962C8B-B14F-4D97-AF65-F5344CB8AC3E}">
        <p14:creationId xmlns:p14="http://schemas.microsoft.com/office/powerpoint/2010/main" val="18050945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CBFD1-E665-430C-836B-55B0BB41E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2ABEEC-DABF-4CAE-AB1E-167C78B60C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Collect more data and new analyses</a:t>
            </a:r>
          </a:p>
          <a:p>
            <a:pPr lvl="1"/>
            <a:r>
              <a:rPr lang="en-US" dirty="0"/>
              <a:t>Stress and Force chains</a:t>
            </a:r>
          </a:p>
          <a:p>
            <a:pPr lvl="1"/>
            <a:r>
              <a:rPr lang="en-US" dirty="0"/>
              <a:t>Effect of confining pressure</a:t>
            </a:r>
          </a:p>
          <a:p>
            <a:endParaRPr lang="en-US" dirty="0"/>
          </a:p>
          <a:p>
            <a:r>
              <a:rPr lang="en-US" dirty="0"/>
              <a:t>Develop a conceptual framework linking b-value, D-value and microfracturing mode</a:t>
            </a:r>
          </a:p>
          <a:p>
            <a:endParaRPr lang="en-US" dirty="0"/>
          </a:p>
          <a:p>
            <a:r>
              <a:rPr lang="en-US" dirty="0"/>
              <a:t>Effect of event source radius for clustering on b-value</a:t>
            </a:r>
          </a:p>
          <a:p>
            <a:endParaRPr lang="en-US" dirty="0"/>
          </a:p>
          <a:p>
            <a:r>
              <a:rPr lang="en-US" dirty="0"/>
              <a:t>Can this be applied to earthquake prediction? </a:t>
            </a:r>
          </a:p>
        </p:txBody>
      </p:sp>
    </p:spTree>
    <p:extLst>
      <p:ext uri="{BB962C8B-B14F-4D97-AF65-F5344CB8AC3E}">
        <p14:creationId xmlns:p14="http://schemas.microsoft.com/office/powerpoint/2010/main" val="39598574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3484E-B4CE-4B7D-95AB-820C2CE3E7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Scale Independence of deformation patterns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83A474-FDC9-467D-8FB2-C5DBDA76AA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9088" y="1373447"/>
            <a:ext cx="4370492" cy="505719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F47CE93-774B-4109-837E-894C1212C60C}"/>
              </a:ext>
            </a:extLst>
          </p:cNvPr>
          <p:cNvSpPr txBox="1"/>
          <p:nvPr/>
        </p:nvSpPr>
        <p:spPr>
          <a:xfrm>
            <a:off x="11295601" y="6581001"/>
            <a:ext cx="8963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Main, 1996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D48DDC-0D47-4DA5-BD7A-073B313E0B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0832" y="1373447"/>
            <a:ext cx="3705225" cy="4581525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44F1C8E-09DD-4A04-A988-C96CFF68A5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7181" y="1884994"/>
            <a:ext cx="2849601" cy="4351338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Deformation</a:t>
            </a:r>
            <a:r>
              <a:rPr lang="en-US" dirty="0"/>
              <a:t> and </a:t>
            </a:r>
            <a:r>
              <a:rPr lang="en-US" b="1" dirty="0"/>
              <a:t>b-value</a:t>
            </a:r>
            <a:r>
              <a:rPr lang="en-US" dirty="0"/>
              <a:t> are scale independent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B9978D-5029-47C6-A492-5DC11A7AAF04}"/>
              </a:ext>
            </a:extLst>
          </p:cNvPr>
          <p:cNvSpPr txBox="1"/>
          <p:nvPr/>
        </p:nvSpPr>
        <p:spPr>
          <a:xfrm>
            <a:off x="867181" y="4068405"/>
            <a:ext cx="291936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 we can use scale-independent statistical tools to predict deformation: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formation of fractures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Slip along faults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41575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5D96B3-61ED-4018-8B92-04D6634076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Growth of fractures in Biaxial Experiment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4E76C0-9A1B-4AAC-A47B-DA3D1C536E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7182" y="1362201"/>
            <a:ext cx="6677636" cy="515924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248CB22-D74E-42C2-884E-3A048AB93FB8}"/>
              </a:ext>
            </a:extLst>
          </p:cNvPr>
          <p:cNvSpPr/>
          <p:nvPr/>
        </p:nvSpPr>
        <p:spPr>
          <a:xfrm>
            <a:off x="10160063" y="6507020"/>
            <a:ext cx="1930337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i="1" dirty="0"/>
              <a:t>(Modified from </a:t>
            </a:r>
            <a:r>
              <a:rPr lang="en-US" sz="1050" i="1" dirty="0" err="1"/>
              <a:t>Amitrano</a:t>
            </a:r>
            <a:r>
              <a:rPr lang="en-US" sz="1050" i="1" dirty="0"/>
              <a:t>, 2003)</a:t>
            </a:r>
          </a:p>
        </p:txBody>
      </p:sp>
    </p:spTree>
    <p:extLst>
      <p:ext uri="{BB962C8B-B14F-4D97-AF65-F5344CB8AC3E}">
        <p14:creationId xmlns:p14="http://schemas.microsoft.com/office/powerpoint/2010/main" val="21347230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1383C7-DE69-43D9-A560-E47723E7C2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C6683F-607A-45C9-8BC6-FC9D25DA29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Can we observe precursory signatures of failure on the lab scale through confined experiments? </a:t>
            </a:r>
          </a:p>
          <a:p>
            <a:pPr lvl="1"/>
            <a:r>
              <a:rPr lang="en-US" dirty="0"/>
              <a:t>Are they scale independent? </a:t>
            </a:r>
          </a:p>
          <a:p>
            <a:pPr lvl="1"/>
            <a:endParaRPr lang="en-US" dirty="0"/>
          </a:p>
          <a:p>
            <a:r>
              <a:rPr lang="en-US" dirty="0"/>
              <a:t>Can we relate the precursory signatures to micromechanics of deformation?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53111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56B5D-6543-40F9-9C6F-341AB82DF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Biaxial tests using Discrete Element Method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736B8D7-FEE0-4ED2-84F6-2D7CE8C622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4608" y="3995346"/>
            <a:ext cx="8742784" cy="25708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F06A4F7-BA4A-4F45-B1C4-F98C09C9A7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7891" y="1867169"/>
            <a:ext cx="2596855" cy="131795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F59DD6D-0640-4007-A187-BB8639788843}"/>
              </a:ext>
            </a:extLst>
          </p:cNvPr>
          <p:cNvSpPr txBox="1"/>
          <p:nvPr/>
        </p:nvSpPr>
        <p:spPr>
          <a:xfrm>
            <a:off x="9946433" y="1925980"/>
            <a:ext cx="200875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Bonds can break in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Tensile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Shear</a:t>
            </a:r>
            <a:r>
              <a:rPr lang="en-US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/>
                </a:solidFill>
              </a:rPr>
              <a:t>Rotation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D95A8EF-F4E6-4B44-AFF3-59DCABA56C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362" y="1450766"/>
            <a:ext cx="6312368" cy="236809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7661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3B7504-E8A4-42ED-B6F0-10E9F74F8D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Calibration of DEM Samples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A45CD4B-77BF-4E79-B4E6-C54CF8DCB6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9697360"/>
              </p:ext>
            </p:extLst>
          </p:nvPr>
        </p:nvGraphicFramePr>
        <p:xfrm>
          <a:off x="838200" y="1423188"/>
          <a:ext cx="8775700" cy="297053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924810">
                  <a:extLst>
                    <a:ext uri="{9D8B030D-6E8A-4147-A177-3AD203B41FA5}">
                      <a16:colId xmlns:a16="http://schemas.microsoft.com/office/drawing/2014/main" val="364348283"/>
                    </a:ext>
                  </a:extLst>
                </a:gridCol>
                <a:gridCol w="2925445">
                  <a:extLst>
                    <a:ext uri="{9D8B030D-6E8A-4147-A177-3AD203B41FA5}">
                      <a16:colId xmlns:a16="http://schemas.microsoft.com/office/drawing/2014/main" val="3865772409"/>
                    </a:ext>
                  </a:extLst>
                </a:gridCol>
                <a:gridCol w="2925445">
                  <a:extLst>
                    <a:ext uri="{9D8B030D-6E8A-4147-A177-3AD203B41FA5}">
                      <a16:colId xmlns:a16="http://schemas.microsoft.com/office/drawing/2014/main" val="4061125410"/>
                    </a:ext>
                  </a:extLst>
                </a:gridCol>
              </a:tblGrid>
              <a:tr h="25082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Micromechanical Parameter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Berea Sandstone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Lac du Bonnet Granite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46982041"/>
                  </a:ext>
                </a:extLst>
              </a:tr>
              <a:tr h="35242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Young’s Modulus of Bonds (E</a:t>
                      </a:r>
                      <a:r>
                        <a:rPr lang="en-US" sz="1100" baseline="-25000" dirty="0">
                          <a:effectLst/>
                        </a:rPr>
                        <a:t>b</a:t>
                      </a:r>
                      <a:r>
                        <a:rPr lang="en-US" sz="1100" dirty="0">
                          <a:effectLst/>
                        </a:rPr>
                        <a:t>)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Pa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5.00x10</a:t>
                      </a:r>
                      <a:r>
                        <a:rPr lang="en-US" sz="1100" baseline="30000">
                          <a:effectLst/>
                        </a:rPr>
                        <a:t>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5.00x10</a:t>
                      </a:r>
                      <a:r>
                        <a:rPr lang="en-US" sz="1100" baseline="30000">
                          <a:effectLst/>
                        </a:rPr>
                        <a:t>10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37841622"/>
                  </a:ext>
                </a:extLst>
              </a:tr>
              <a:tr h="25082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Shear Modulus of Bonds (G</a:t>
                      </a:r>
                      <a:r>
                        <a:rPr lang="en-US" sz="1100" baseline="-25000">
                          <a:effectLst/>
                        </a:rPr>
                        <a:t>b</a:t>
                      </a:r>
                      <a:r>
                        <a:rPr lang="en-US" sz="1100">
                          <a:effectLst/>
                        </a:rPr>
                        <a:t>) 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Pa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5.00x10</a:t>
                      </a:r>
                      <a:r>
                        <a:rPr lang="en-US" sz="1100" baseline="30000">
                          <a:effectLst/>
                        </a:rPr>
                        <a:t>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5.00x10</a:t>
                      </a:r>
                      <a:r>
                        <a:rPr lang="en-US" sz="1100" baseline="30000">
                          <a:effectLst/>
                        </a:rPr>
                        <a:t>10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52443496"/>
                  </a:ext>
                </a:extLst>
              </a:tr>
              <a:tr h="25082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σ</a:t>
                      </a:r>
                      <a:r>
                        <a:rPr lang="en-US" sz="1100" baseline="-25000">
                          <a:effectLst/>
                        </a:rPr>
                        <a:t>c</a:t>
                      </a:r>
                      <a:r>
                        <a:rPr lang="en-US" sz="1100">
                          <a:effectLst/>
                        </a:rPr>
                        <a:t>/σ</a:t>
                      </a:r>
                      <a:r>
                        <a:rPr lang="en-US" sz="1100" baseline="-25000">
                          <a:effectLst/>
                        </a:rPr>
                        <a:t>t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1.00x10</a:t>
                      </a:r>
                      <a:r>
                        <a:rPr lang="en-US" sz="1100" baseline="30000">
                          <a:effectLst/>
                        </a:rPr>
                        <a:t>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2.00x10</a:t>
                      </a:r>
                      <a:r>
                        <a:rPr lang="en-US" sz="1100" baseline="30000">
                          <a:effectLst/>
                        </a:rPr>
                        <a:t>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23756773"/>
                  </a:ext>
                </a:extLst>
              </a:tr>
              <a:tr h="25082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Tensile Strength of Bonds (T</a:t>
                      </a:r>
                      <a:r>
                        <a:rPr lang="en-US" sz="1100" baseline="-25000">
                          <a:effectLst/>
                        </a:rPr>
                        <a:t>b</a:t>
                      </a:r>
                      <a:r>
                        <a:rPr lang="en-US" sz="1100">
                          <a:effectLst/>
                        </a:rPr>
                        <a:t>) 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Pa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9.00x10</a:t>
                      </a:r>
                      <a:r>
                        <a:rPr lang="en-US" sz="1100" baseline="30000">
                          <a:effectLst/>
                        </a:rPr>
                        <a:t>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6.00x10</a:t>
                      </a:r>
                      <a:r>
                        <a:rPr lang="en-US" sz="1100" baseline="30000">
                          <a:effectLst/>
                        </a:rPr>
                        <a:t>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36286995"/>
                  </a:ext>
                </a:extLst>
              </a:tr>
              <a:tr h="23685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Cohesion of Bonds (C</a:t>
                      </a:r>
                      <a:r>
                        <a:rPr lang="en-US" sz="1100" baseline="-25000">
                          <a:effectLst/>
                        </a:rPr>
                        <a:t>b</a:t>
                      </a:r>
                      <a:r>
                        <a:rPr lang="en-US" sz="1100">
                          <a:effectLst/>
                        </a:rPr>
                        <a:t>) 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Pa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9.00x10</a:t>
                      </a:r>
                      <a:r>
                        <a:rPr lang="en-US" sz="1100" baseline="30000">
                          <a:effectLst/>
                        </a:rPr>
                        <a:t>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1.20x10</a:t>
                      </a:r>
                      <a:r>
                        <a:rPr lang="en-US" sz="1100" baseline="30000">
                          <a:effectLst/>
                        </a:rPr>
                        <a:t>10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35322438"/>
                  </a:ext>
                </a:extLst>
              </a:tr>
              <a:tr h="25082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Shear Modulus of Particles (G</a:t>
                      </a:r>
                      <a:r>
                        <a:rPr lang="en-US" sz="1100" baseline="-25000">
                          <a:effectLst/>
                        </a:rPr>
                        <a:t>p</a:t>
                      </a:r>
                      <a:r>
                        <a:rPr lang="en-US" sz="1100">
                          <a:effectLst/>
                        </a:rPr>
                        <a:t>) 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Pa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2.90x10</a:t>
                      </a:r>
                      <a:r>
                        <a:rPr lang="en-US" sz="1100" baseline="30000">
                          <a:effectLst/>
                        </a:rPr>
                        <a:t>10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2.00x10</a:t>
                      </a:r>
                      <a:r>
                        <a:rPr lang="en-US" sz="1100" baseline="30000">
                          <a:effectLst/>
                        </a:rPr>
                        <a:t>12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71011322"/>
                  </a:ext>
                </a:extLst>
              </a:tr>
              <a:tr h="37655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Poisson’s Ratio of Particles (ν</a:t>
                      </a:r>
                      <a:r>
                        <a:rPr lang="en-US" sz="1100" baseline="-25000">
                          <a:effectLst/>
                        </a:rPr>
                        <a:t>p</a:t>
                      </a:r>
                      <a:r>
                        <a:rPr lang="en-US" sz="1100">
                          <a:effectLst/>
                        </a:rPr>
                        <a:t>)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0.33 x10</a:t>
                      </a:r>
                      <a:r>
                        <a:rPr lang="en-US" sz="1100" baseline="30000">
                          <a:effectLst/>
                        </a:rPr>
                        <a:t>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0.26 x10</a:t>
                      </a:r>
                      <a:r>
                        <a:rPr lang="en-US" sz="1100" baseline="30000">
                          <a:effectLst/>
                        </a:rPr>
                        <a:t>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04297695"/>
                  </a:ext>
                </a:extLst>
              </a:tr>
              <a:tr h="33655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Interparticle friction (f)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0.40 x10</a:t>
                      </a:r>
                      <a:r>
                        <a:rPr lang="en-US" sz="1100" baseline="30000">
                          <a:effectLst/>
                        </a:rPr>
                        <a:t>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0.70 x10</a:t>
                      </a:r>
                      <a:r>
                        <a:rPr lang="en-US" sz="1100" baseline="30000" dirty="0">
                          <a:effectLst/>
                        </a:rPr>
                        <a:t>0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8181553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961802C-E58E-4C09-9CA2-03D681AC8F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9346489"/>
              </p:ext>
            </p:extLst>
          </p:nvPr>
        </p:nvGraphicFramePr>
        <p:xfrm>
          <a:off x="838200" y="4653412"/>
          <a:ext cx="8775700" cy="1868686"/>
        </p:xfrm>
        <a:graphic>
          <a:graphicData uri="http://schemas.openxmlformats.org/drawingml/2006/table">
            <a:tbl>
              <a:tblPr firstRow="1" firstCol="1" bandRow="1">
                <a:tableStyleId>{93296810-A885-4BE3-A3E7-6D5BEEA58F35}</a:tableStyleId>
              </a:tblPr>
              <a:tblGrid>
                <a:gridCol w="2733873">
                  <a:extLst>
                    <a:ext uri="{9D8B030D-6E8A-4147-A177-3AD203B41FA5}">
                      <a16:colId xmlns:a16="http://schemas.microsoft.com/office/drawing/2014/main" val="3099404296"/>
                    </a:ext>
                  </a:extLst>
                </a:gridCol>
                <a:gridCol w="1396416">
                  <a:extLst>
                    <a:ext uri="{9D8B030D-6E8A-4147-A177-3AD203B41FA5}">
                      <a16:colId xmlns:a16="http://schemas.microsoft.com/office/drawing/2014/main" val="4066855217"/>
                    </a:ext>
                  </a:extLst>
                </a:gridCol>
                <a:gridCol w="1396416">
                  <a:extLst>
                    <a:ext uri="{9D8B030D-6E8A-4147-A177-3AD203B41FA5}">
                      <a16:colId xmlns:a16="http://schemas.microsoft.com/office/drawing/2014/main" val="665620448"/>
                    </a:ext>
                  </a:extLst>
                </a:gridCol>
                <a:gridCol w="1675699">
                  <a:extLst>
                    <a:ext uri="{9D8B030D-6E8A-4147-A177-3AD203B41FA5}">
                      <a16:colId xmlns:a16="http://schemas.microsoft.com/office/drawing/2014/main" val="3367863639"/>
                    </a:ext>
                  </a:extLst>
                </a:gridCol>
                <a:gridCol w="1573296">
                  <a:extLst>
                    <a:ext uri="{9D8B030D-6E8A-4147-A177-3AD203B41FA5}">
                      <a16:colId xmlns:a16="http://schemas.microsoft.com/office/drawing/2014/main" val="1976682573"/>
                    </a:ext>
                  </a:extLst>
                </a:gridCol>
              </a:tblGrid>
              <a:tr h="41299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Macromechanical Property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Model Values for Berea Sandstone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Actual Values for Berea Sandstone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Model Values for Lac du Bonnet Granite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Actual Values for Lac du Bonnet Granite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66605774"/>
                  </a:ext>
                </a:extLst>
              </a:tr>
              <a:tr h="36392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Unconfined Compressive Strength (UCS)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MPa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85.05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95.00</a:t>
                      </a:r>
                      <a:r>
                        <a:rPr lang="en-US" sz="1100" baseline="30000">
                          <a:effectLst/>
                        </a:rPr>
                        <a:t>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233.79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224.00</a:t>
                      </a:r>
                      <a:r>
                        <a:rPr lang="en-US" sz="1100" baseline="30000">
                          <a:effectLst/>
                        </a:rPr>
                        <a:t>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3051728"/>
                  </a:ext>
                </a:extLst>
              </a:tr>
              <a:tr h="36392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Young’s Modulus (E)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GPa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3.28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8.00</a:t>
                      </a:r>
                      <a:r>
                        <a:rPr lang="en-US" sz="1100" baseline="30000">
                          <a:effectLst/>
                        </a:rPr>
                        <a:t>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42.47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50.00</a:t>
                      </a:r>
                      <a:r>
                        <a:rPr lang="en-US" sz="1100" baseline="30000" dirty="0">
                          <a:effectLst/>
                        </a:rPr>
                        <a:t>3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84308547"/>
                  </a:ext>
                </a:extLst>
              </a:tr>
              <a:tr h="36392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Mohr-Coulomb Cohesion (C)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MPa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29.35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26.10</a:t>
                      </a:r>
                      <a:r>
                        <a:rPr lang="en-US" sz="1100" baseline="30000">
                          <a:effectLst/>
                        </a:rPr>
                        <a:t>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54.60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46.00</a:t>
                      </a:r>
                      <a:r>
                        <a:rPr lang="en-US" sz="1100" baseline="30000" dirty="0">
                          <a:effectLst/>
                        </a:rPr>
                        <a:t>3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62817357"/>
                  </a:ext>
                </a:extLst>
              </a:tr>
              <a:tr h="36392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Mohr Coulomb Slope (µ)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0.55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0.49</a:t>
                      </a:r>
                      <a:r>
                        <a:rPr lang="en-US" sz="1100" baseline="30000">
                          <a:effectLst/>
                        </a:rPr>
                        <a:t>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0.83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1.05</a:t>
                      </a:r>
                      <a:r>
                        <a:rPr lang="en-US" sz="1100" baseline="30000" dirty="0">
                          <a:effectLst/>
                        </a:rPr>
                        <a:t>3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2538397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D4C3A4FE-DF28-4EE7-9138-1E38FC990874}"/>
              </a:ext>
            </a:extLst>
          </p:cNvPr>
          <p:cNvSpPr txBox="1"/>
          <p:nvPr/>
        </p:nvSpPr>
        <p:spPr>
          <a:xfrm>
            <a:off x="4657871" y="6454909"/>
            <a:ext cx="51592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baseline="30000" dirty="0"/>
              <a:t>1</a:t>
            </a:r>
            <a:r>
              <a:rPr lang="en-US" sz="1200" i="1" dirty="0"/>
              <a:t>Bobich, 2005		</a:t>
            </a:r>
            <a:r>
              <a:rPr lang="en-US" sz="1200" i="1" baseline="30000" dirty="0"/>
              <a:t>2</a:t>
            </a:r>
            <a:r>
              <a:rPr lang="en-US" sz="1200" i="1" dirty="0"/>
              <a:t>Schellart, 2000		</a:t>
            </a:r>
            <a:r>
              <a:rPr lang="en-US" sz="1200" i="1" baseline="30000" dirty="0"/>
              <a:t>3</a:t>
            </a:r>
            <a:r>
              <a:rPr lang="en-US" sz="1200" i="1" dirty="0"/>
              <a:t>Martin and Chandler, 1994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0C79782-CE1D-43E9-A68B-E4C4A666A17E}"/>
              </a:ext>
            </a:extLst>
          </p:cNvPr>
          <p:cNvSpPr/>
          <p:nvPr/>
        </p:nvSpPr>
        <p:spPr>
          <a:xfrm>
            <a:off x="7842902" y="4376413"/>
            <a:ext cx="17709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Scholtès and Donzé, 2013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AA7E794-A301-4569-A4D4-E92B5C8C8F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8691" y="1792520"/>
            <a:ext cx="2307412" cy="173055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A5A4E32-FF76-465F-B56D-AC5592ED6F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8691" y="4336008"/>
            <a:ext cx="2312437" cy="173432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92648AB-DDBF-4E13-A7A6-8551C66AB812}"/>
              </a:ext>
            </a:extLst>
          </p:cNvPr>
          <p:cNvSpPr txBox="1"/>
          <p:nvPr/>
        </p:nvSpPr>
        <p:spPr>
          <a:xfrm>
            <a:off x="9728691" y="1423188"/>
            <a:ext cx="1165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Sandstone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22AC587-893E-4263-88B9-A4565693F3CE}"/>
              </a:ext>
            </a:extLst>
          </p:cNvPr>
          <p:cNvSpPr txBox="1"/>
          <p:nvPr/>
        </p:nvSpPr>
        <p:spPr>
          <a:xfrm>
            <a:off x="9728691" y="3966676"/>
            <a:ext cx="8811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Granite</a:t>
            </a:r>
          </a:p>
        </p:txBody>
      </p:sp>
    </p:spTree>
    <p:extLst>
      <p:ext uri="{BB962C8B-B14F-4D97-AF65-F5344CB8AC3E}">
        <p14:creationId xmlns:p14="http://schemas.microsoft.com/office/powerpoint/2010/main" val="38100250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872F63-E41A-4058-9FF6-A74B1C0BC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Point Fractal Dimension (D-value)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53DB67F-BA4F-45D3-8176-AEF633DC09B6}"/>
                  </a:ext>
                </a:extLst>
              </p:cNvPr>
              <p:cNvSpPr/>
              <p:nvPr/>
            </p:nvSpPr>
            <p:spPr>
              <a:xfrm>
                <a:off x="1039536" y="5250000"/>
                <a:ext cx="4007644" cy="14829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Correlation Integral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sup>
                      </m:sSup>
                    </m:oMath>
                  </m:oMathPara>
                </a14:m>
                <a:endParaRPr lang="en-US" i="1" dirty="0"/>
              </a:p>
            </p:txBody>
          </p:sp>
        </mc:Choice>
        <mc:Fallback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53DB67F-BA4F-45D3-8176-AEF633DC09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9536" y="5250000"/>
                <a:ext cx="4007644" cy="1482970"/>
              </a:xfrm>
              <a:prstGeom prst="rect">
                <a:avLst/>
              </a:prstGeom>
              <a:blipFill>
                <a:blip r:embed="rId4"/>
                <a:stretch>
                  <a:fillRect l="-1370" t="-20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1FA6D941-F040-4F0F-9336-ACA7DD0FA754}"/>
              </a:ext>
            </a:extLst>
          </p:cNvPr>
          <p:cNvSpPr/>
          <p:nvPr/>
        </p:nvSpPr>
        <p:spPr>
          <a:xfrm>
            <a:off x="7324725" y="6086639"/>
            <a:ext cx="412908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High D-value: Distributed Damage </a:t>
            </a:r>
          </a:p>
          <a:p>
            <a:r>
              <a:rPr lang="en-US" b="1" dirty="0"/>
              <a:t>Low D-value: Localized Damage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BD2B877-F1B6-45DC-8DA4-3A166ED1E0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4725" y="1247305"/>
            <a:ext cx="4029075" cy="302180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F6F45B1-4F85-447C-ACE4-638F96948FD2}"/>
              </a:ext>
            </a:extLst>
          </p:cNvPr>
          <p:cNvSpPr txBox="1"/>
          <p:nvPr/>
        </p:nvSpPr>
        <p:spPr>
          <a:xfrm>
            <a:off x="838200" y="0"/>
            <a:ext cx="23656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Methods #1</a:t>
            </a:r>
          </a:p>
        </p:txBody>
      </p:sp>
      <p:pic>
        <p:nvPicPr>
          <p:cNvPr id="5" name="Rock_Damage_Corrected">
            <a:hlinkClick r:id="" action="ppaction://media"/>
            <a:extLst>
              <a:ext uri="{FF2B5EF4-FFF2-40B4-BE49-F238E27FC236}">
                <a16:creationId xmlns:a16="http://schemas.microsoft.com/office/drawing/2014/main" id="{49ED5587-9221-4D35-AE95-AC72AA2D504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" y="1247305"/>
            <a:ext cx="5334000" cy="40005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AE7199B-0695-4923-9713-2B0976CCD8F6}"/>
              </a:ext>
            </a:extLst>
          </p:cNvPr>
          <p:cNvSpPr/>
          <p:nvPr/>
        </p:nvSpPr>
        <p:spPr>
          <a:xfrm>
            <a:off x="7324725" y="4442926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i="1" dirty="0"/>
              <a:t>D</a:t>
            </a:r>
            <a:r>
              <a:rPr lang="en-US" dirty="0"/>
              <a:t> is the fractal dimension, </a:t>
            </a:r>
          </a:p>
          <a:p>
            <a:r>
              <a:rPr lang="en-US" i="1" dirty="0"/>
              <a:t>N</a:t>
            </a:r>
            <a:r>
              <a:rPr lang="en-US" dirty="0"/>
              <a:t> is the number of micro-fracture pairs</a:t>
            </a:r>
          </a:p>
          <a:p>
            <a:r>
              <a:rPr lang="en-US" i="1" dirty="0"/>
              <a:t>R</a:t>
            </a:r>
            <a:r>
              <a:rPr lang="en-US" dirty="0"/>
              <a:t> is the radius</a:t>
            </a:r>
          </a:p>
        </p:txBody>
      </p:sp>
    </p:spTree>
    <p:extLst>
      <p:ext uri="{BB962C8B-B14F-4D97-AF65-F5344CB8AC3E}">
        <p14:creationId xmlns:p14="http://schemas.microsoft.com/office/powerpoint/2010/main" val="2508939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1ACD8-AFD9-4D96-A0D8-CF051DE193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Energy associated with Microfracturing/ AE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D38E7A-C954-48C2-9BA6-5839141B9952}"/>
              </a:ext>
            </a:extLst>
          </p:cNvPr>
          <p:cNvSpPr txBox="1"/>
          <p:nvPr/>
        </p:nvSpPr>
        <p:spPr>
          <a:xfrm>
            <a:off x="838200" y="-4207"/>
            <a:ext cx="23656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Methods #2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3D812D1A-3CB4-43A6-81A8-D35CA14A7357}"/>
                  </a:ext>
                </a:extLst>
              </p:cNvPr>
              <p:cNvSpPr/>
              <p:nvPr/>
            </p:nvSpPr>
            <p:spPr>
              <a:xfrm>
                <a:off x="838200" y="2202545"/>
                <a:ext cx="1984261" cy="7205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𝑐𝑓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sSub>
                        <m:sSubPr>
                          <m:ctrlPr>
                            <a:rPr lang="el-G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3D812D1A-3CB4-43A6-81A8-D35CA14A73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202545"/>
                <a:ext cx="1984261" cy="72058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4E70AE21-1463-4BE9-9C11-2E292C089DA4}"/>
              </a:ext>
            </a:extLst>
          </p:cNvPr>
          <p:cNvSpPr/>
          <p:nvPr/>
        </p:nvSpPr>
        <p:spPr>
          <a:xfrm>
            <a:off x="838200" y="3179074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i="1" dirty="0"/>
              <a:t>E</a:t>
            </a:r>
            <a:r>
              <a:rPr lang="en-US" i="1" baseline="-25000" dirty="0"/>
              <a:t>f</a:t>
            </a:r>
            <a:r>
              <a:rPr lang="en-US" dirty="0"/>
              <a:t> = Energy of micro-fracture</a:t>
            </a:r>
          </a:p>
          <a:p>
            <a:r>
              <a:rPr lang="en-US" i="1" dirty="0"/>
              <a:t>C</a:t>
            </a:r>
            <a:r>
              <a:rPr lang="en-US" i="1" baseline="-25000" dirty="0"/>
              <a:t>f</a:t>
            </a:r>
            <a:r>
              <a:rPr lang="en-US" i="1" dirty="0"/>
              <a:t> </a:t>
            </a:r>
            <a:r>
              <a:rPr lang="en-US" dirty="0"/>
              <a:t>= Elastic Modulus (Pa)</a:t>
            </a:r>
          </a:p>
          <a:p>
            <a:r>
              <a:rPr lang="en-US" i="1" dirty="0"/>
              <a:t>σ</a:t>
            </a:r>
            <a:r>
              <a:rPr lang="en-US" i="1" baseline="-25000" dirty="0"/>
              <a:t>cf</a:t>
            </a:r>
            <a:r>
              <a:rPr lang="en-US" dirty="0"/>
              <a:t> = Peak strength at microfracture growth</a:t>
            </a:r>
          </a:p>
          <a:p>
            <a:r>
              <a:rPr lang="el-GR" i="1" dirty="0"/>
              <a:t>ν</a:t>
            </a:r>
            <a:r>
              <a:rPr lang="en-US" i="1" baseline="-25000" dirty="0"/>
              <a:t>f</a:t>
            </a:r>
            <a:r>
              <a:rPr lang="en-US" i="1" dirty="0"/>
              <a:t> </a:t>
            </a:r>
            <a:r>
              <a:rPr lang="en-US" dirty="0"/>
              <a:t>= volume of microfracture</a:t>
            </a:r>
            <a:endParaRPr lang="en-US" sz="1200" i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2426BD2-879C-4B65-9B21-CD50AEFF4B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2195" y="1516745"/>
            <a:ext cx="6880693" cy="5119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5127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1315</TotalTime>
  <Words>827</Words>
  <Application>Microsoft Office PowerPoint</Application>
  <PresentationFormat>Widescreen</PresentationFormat>
  <Paragraphs>231</Paragraphs>
  <Slides>21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Arial</vt:lpstr>
      <vt:lpstr>Calibri</vt:lpstr>
      <vt:lpstr>Calibri Light</vt:lpstr>
      <vt:lpstr>Cambria Math</vt:lpstr>
      <vt:lpstr>HELVETICA</vt:lpstr>
      <vt:lpstr>Times New Roman</vt:lpstr>
      <vt:lpstr>Office Theme</vt:lpstr>
      <vt:lpstr>Precursory Signatures of Brittle Fracture Growth</vt:lpstr>
      <vt:lpstr>b-value as earthquake precursor</vt:lpstr>
      <vt:lpstr>Scale Independence of deformation patterns</vt:lpstr>
      <vt:lpstr>Growth of fractures in Biaxial Experiment</vt:lpstr>
      <vt:lpstr>Motivation</vt:lpstr>
      <vt:lpstr>Biaxial tests using Discrete Element Method</vt:lpstr>
      <vt:lpstr>Calibration of DEM Samples</vt:lpstr>
      <vt:lpstr>Two Point Fractal Dimension (D-value)</vt:lpstr>
      <vt:lpstr>Energy associated with Microfracturing/ AE</vt:lpstr>
      <vt:lpstr>Clustering and b-value</vt:lpstr>
      <vt:lpstr>Clustering and b-value</vt:lpstr>
      <vt:lpstr>Results from Berea Sandstone </vt:lpstr>
      <vt:lpstr>Results from Berea Sandstone</vt:lpstr>
      <vt:lpstr>Results from Lac du Bonnet Granite</vt:lpstr>
      <vt:lpstr>Results from Lac du Bonnet Granite</vt:lpstr>
      <vt:lpstr>Validation from laboratory experiments</vt:lpstr>
      <vt:lpstr>A mechanistic approach</vt:lpstr>
      <vt:lpstr>Summary of Precursory signatures</vt:lpstr>
      <vt:lpstr>b-value and D-value</vt:lpstr>
      <vt:lpstr>Effect of Confining Pressure</vt:lpstr>
      <vt:lpstr>Future Work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Harsh Vora</dc:creator>
  <cp:lastModifiedBy>Harsh Vora</cp:lastModifiedBy>
  <cp:revision>67</cp:revision>
  <dcterms:created xsi:type="dcterms:W3CDTF">2018-04-17T15:43:46Z</dcterms:created>
  <dcterms:modified xsi:type="dcterms:W3CDTF">2018-04-18T19:56:11Z</dcterms:modified>
</cp:coreProperties>
</file>